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9" r:id="rId3"/>
    <p:sldId id="262" r:id="rId4"/>
    <p:sldId id="257" r:id="rId5"/>
    <p:sldId id="297" r:id="rId6"/>
    <p:sldId id="299" r:id="rId7"/>
    <p:sldId id="300" r:id="rId8"/>
    <p:sldId id="301" r:id="rId9"/>
    <p:sldId id="302" r:id="rId10"/>
    <p:sldId id="303" r:id="rId11"/>
    <p:sldId id="305" r:id="rId12"/>
    <p:sldId id="304" r:id="rId13"/>
    <p:sldId id="306" r:id="rId14"/>
    <p:sldId id="264" r:id="rId15"/>
    <p:sldId id="263" r:id="rId16"/>
    <p:sldId id="280" r:id="rId17"/>
    <p:sldId id="293" r:id="rId18"/>
    <p:sldId id="295" r:id="rId19"/>
    <p:sldId id="294" r:id="rId20"/>
    <p:sldId id="292" r:id="rId21"/>
    <p:sldId id="283" r:id="rId22"/>
    <p:sldId id="284" r:id="rId23"/>
    <p:sldId id="286" r:id="rId24"/>
    <p:sldId id="260" r:id="rId25"/>
    <p:sldId id="290"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5BDC9-248E-4817-933E-83876DE9AC48}" type="datetimeFigureOut">
              <a:rPr lang="en-US" smtClean="0"/>
              <a:t>10/22/2018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39721-4397-430B-8237-0E234BF8AF71}" type="slidenum">
              <a:rPr lang="en-US" smtClean="0"/>
              <a:t>‹#›</a:t>
            </a:fld>
            <a:endParaRPr lang="en-US"/>
          </a:p>
        </p:txBody>
      </p:sp>
    </p:spTree>
    <p:extLst>
      <p:ext uri="{BB962C8B-B14F-4D97-AF65-F5344CB8AC3E}">
        <p14:creationId xmlns:p14="http://schemas.microsoft.com/office/powerpoint/2010/main" val="243740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aim is promote political, legal, economic, and</a:t>
            </a:r>
            <a:r>
              <a:rPr lang="en-US" sz="1200" b="1" i="1" kern="1200" dirty="0">
                <a:solidFill>
                  <a:schemeClr val="tx1"/>
                </a:solidFill>
                <a:effectLst/>
                <a:latin typeface="+mn-lt"/>
                <a:ea typeface="+mn-ea"/>
                <a:cs typeface="+mn-cs"/>
              </a:rPr>
              <a:t> cultural</a:t>
            </a:r>
            <a:r>
              <a:rPr lang="en-US" sz="1200" b="0" i="0" kern="1200" dirty="0">
                <a:solidFill>
                  <a:schemeClr val="tx1"/>
                </a:solidFill>
                <a:effectLst/>
                <a:latin typeface="+mn-lt"/>
                <a:ea typeface="+mn-ea"/>
                <a:cs typeface="+mn-cs"/>
              </a:rPr>
              <a:t> shifts to make stream discharges impossible and make alternatives --  already in widespread use -- the new normal.</a:t>
            </a:r>
          </a:p>
          <a:p>
            <a:r>
              <a:rPr lang="en-US" sz="1200" b="0" i="0" kern="1200" dirty="0">
                <a:solidFill>
                  <a:schemeClr val="tx1"/>
                </a:solidFill>
                <a:effectLst/>
                <a:latin typeface="+mn-lt"/>
                <a:ea typeface="+mn-ea"/>
                <a:cs typeface="+mn-cs"/>
              </a:rPr>
              <a:t>Our </a:t>
            </a:r>
            <a:r>
              <a:rPr lang="en-US" sz="1200" b="1" i="0" kern="1200" dirty="0">
                <a:solidFill>
                  <a:schemeClr val="tx1"/>
                </a:solidFill>
                <a:effectLst/>
                <a:latin typeface="+mn-lt"/>
                <a:ea typeface="+mn-ea"/>
                <a:cs typeface="+mn-cs"/>
              </a:rPr>
              <a:t>"cultural"</a:t>
            </a:r>
            <a:r>
              <a:rPr lang="en-US" sz="1200" b="0" i="0" kern="1200" dirty="0">
                <a:solidFill>
                  <a:schemeClr val="tx1"/>
                </a:solidFill>
                <a:effectLst/>
                <a:latin typeface="+mn-lt"/>
                <a:ea typeface="+mn-ea"/>
                <a:cs typeface="+mn-cs"/>
              </a:rPr>
              <a:t> goal is to simply for no-discharge to become everyday "common sense" for people throughout the region -- a general  awareness that alternatives are abundantly available. The petition, report, and other outreach plans are our tools. Awareness is not enough, however -- we want to pivot towards action, engaging people to get them involved.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the </a:t>
            </a:r>
            <a:r>
              <a:rPr lang="en-US" sz="1200" b="1" i="0" kern="1200" dirty="0">
                <a:solidFill>
                  <a:schemeClr val="tx1"/>
                </a:solidFill>
                <a:effectLst/>
                <a:latin typeface="+mn-lt"/>
                <a:ea typeface="+mn-ea"/>
                <a:cs typeface="+mn-cs"/>
              </a:rPr>
              <a:t>economic</a:t>
            </a:r>
            <a:r>
              <a:rPr lang="en-US" sz="1200" b="0" i="0" kern="1200" dirty="0">
                <a:solidFill>
                  <a:schemeClr val="tx1"/>
                </a:solidFill>
                <a:effectLst/>
                <a:latin typeface="+mn-lt"/>
                <a:ea typeface="+mn-ea"/>
                <a:cs typeface="+mn-cs"/>
              </a:rPr>
              <a:t> piece --  we use both pressure and persuasion to nudge developers, merchants, and town officials towards voluntarily using better methods of waste disposal -- even in advance of winning legal changes.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t>
            </a:r>
            <a:r>
              <a:rPr lang="en-US" sz="1200" b="1" i="0" kern="1200" dirty="0">
                <a:solidFill>
                  <a:schemeClr val="tx1"/>
                </a:solidFill>
                <a:effectLst/>
                <a:latin typeface="+mn-lt"/>
                <a:ea typeface="+mn-ea"/>
                <a:cs typeface="+mn-cs"/>
              </a:rPr>
              <a:t>political</a:t>
            </a:r>
            <a:r>
              <a:rPr lang="en-US" sz="1200" b="0" i="0" kern="1200" dirty="0">
                <a:solidFill>
                  <a:schemeClr val="tx1"/>
                </a:solidFill>
                <a:effectLst/>
                <a:latin typeface="+mn-lt"/>
                <a:ea typeface="+mn-ea"/>
                <a:cs typeface="+mn-cs"/>
              </a:rPr>
              <a:t> education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local and state candidates will be asked about the issue and urged to take a position.  It's an election year -- we're behind, but it's not too late, we can still get the word out on this prior to the November election.  We need help to generate candidate questionnaires and get them out;  and either attend or stage community forums.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Legal reform</a:t>
            </a:r>
            <a:r>
              <a:rPr lang="en-US" sz="1200" b="0" i="0" kern="1200" dirty="0">
                <a:solidFill>
                  <a:schemeClr val="tx1"/>
                </a:solidFill>
                <a:effectLst/>
                <a:latin typeface="+mn-lt"/>
                <a:ea typeface="+mn-ea"/>
                <a:cs typeface="+mn-cs"/>
              </a:rPr>
              <a:t> is the ultimate goal -- a general ban on direct stream discharges over the Edwards aquifer recharge and contributing zones.  We have to gear up before the Legislature starts up again in early 2019.  There's plans afoot to do that, and again, we need help doing it.</a:t>
            </a:r>
          </a:p>
          <a:p>
            <a:endParaRPr lang="en-US" dirty="0"/>
          </a:p>
        </p:txBody>
      </p:sp>
      <p:sp>
        <p:nvSpPr>
          <p:cNvPr id="4" name="Slide Number Placeholder 3"/>
          <p:cNvSpPr>
            <a:spLocks noGrp="1"/>
          </p:cNvSpPr>
          <p:nvPr>
            <p:ph type="sldNum" sz="quarter" idx="10"/>
          </p:nvPr>
        </p:nvSpPr>
        <p:spPr/>
        <p:txBody>
          <a:bodyPr/>
          <a:lstStyle/>
          <a:p>
            <a:fld id="{56AA9201-BDA0-4ECC-A226-59E618014738}" type="slidenum">
              <a:rPr lang="en-US" smtClean="0"/>
              <a:t>4</a:t>
            </a:fld>
            <a:endParaRPr lang="en-US"/>
          </a:p>
        </p:txBody>
      </p:sp>
    </p:spTree>
    <p:extLst>
      <p:ext uri="{BB962C8B-B14F-4D97-AF65-F5344CB8AC3E}">
        <p14:creationId xmlns:p14="http://schemas.microsoft.com/office/powerpoint/2010/main" val="240722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aim is promote political, legal, economic, and</a:t>
            </a:r>
            <a:r>
              <a:rPr lang="en-US" sz="1200" b="1" i="1" kern="1200" dirty="0">
                <a:solidFill>
                  <a:schemeClr val="tx1"/>
                </a:solidFill>
                <a:effectLst/>
                <a:latin typeface="+mn-lt"/>
                <a:ea typeface="+mn-ea"/>
                <a:cs typeface="+mn-cs"/>
              </a:rPr>
              <a:t> cultural</a:t>
            </a:r>
            <a:r>
              <a:rPr lang="en-US" sz="1200" b="0" i="0" kern="1200" dirty="0">
                <a:solidFill>
                  <a:schemeClr val="tx1"/>
                </a:solidFill>
                <a:effectLst/>
                <a:latin typeface="+mn-lt"/>
                <a:ea typeface="+mn-ea"/>
                <a:cs typeface="+mn-cs"/>
              </a:rPr>
              <a:t> shifts to make stream discharges impossible and make alternatives --  already in widespread use -- the new normal.</a:t>
            </a:r>
          </a:p>
          <a:p>
            <a:r>
              <a:rPr lang="en-US" sz="1200" b="0" i="0" kern="1200" dirty="0">
                <a:solidFill>
                  <a:schemeClr val="tx1"/>
                </a:solidFill>
                <a:effectLst/>
                <a:latin typeface="+mn-lt"/>
                <a:ea typeface="+mn-ea"/>
                <a:cs typeface="+mn-cs"/>
              </a:rPr>
              <a:t>Our </a:t>
            </a:r>
            <a:r>
              <a:rPr lang="en-US" sz="1200" b="1" i="0" kern="1200" dirty="0">
                <a:solidFill>
                  <a:schemeClr val="tx1"/>
                </a:solidFill>
                <a:effectLst/>
                <a:latin typeface="+mn-lt"/>
                <a:ea typeface="+mn-ea"/>
                <a:cs typeface="+mn-cs"/>
              </a:rPr>
              <a:t>"cultural"</a:t>
            </a:r>
            <a:r>
              <a:rPr lang="en-US" sz="1200" b="0" i="0" kern="1200" dirty="0">
                <a:solidFill>
                  <a:schemeClr val="tx1"/>
                </a:solidFill>
                <a:effectLst/>
                <a:latin typeface="+mn-lt"/>
                <a:ea typeface="+mn-ea"/>
                <a:cs typeface="+mn-cs"/>
              </a:rPr>
              <a:t> goal is to simply for no-discharge to become everyday "common sense" for people throughout the region -- a general  awareness that alternatives are abundantly available. The petition, report, and other outreach plans are our tools. Awareness is not enough, however -- we want to pivot towards action, engaging people to get them involved.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the </a:t>
            </a:r>
            <a:r>
              <a:rPr lang="en-US" sz="1200" b="1" i="0" kern="1200" dirty="0">
                <a:solidFill>
                  <a:schemeClr val="tx1"/>
                </a:solidFill>
                <a:effectLst/>
                <a:latin typeface="+mn-lt"/>
                <a:ea typeface="+mn-ea"/>
                <a:cs typeface="+mn-cs"/>
              </a:rPr>
              <a:t>economic</a:t>
            </a:r>
            <a:r>
              <a:rPr lang="en-US" sz="1200" b="0" i="0" kern="1200" dirty="0">
                <a:solidFill>
                  <a:schemeClr val="tx1"/>
                </a:solidFill>
                <a:effectLst/>
                <a:latin typeface="+mn-lt"/>
                <a:ea typeface="+mn-ea"/>
                <a:cs typeface="+mn-cs"/>
              </a:rPr>
              <a:t> piece --  we use both pressure and persuasion to nudge developers, merchants, and town officials towards voluntarily using better methods of waste disposal -- even in advance of winning legal changes.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a:t>
            </a:r>
            <a:r>
              <a:rPr lang="en-US" sz="1200" b="1" i="0" kern="1200" dirty="0">
                <a:solidFill>
                  <a:schemeClr val="tx1"/>
                </a:solidFill>
                <a:effectLst/>
                <a:latin typeface="+mn-lt"/>
                <a:ea typeface="+mn-ea"/>
                <a:cs typeface="+mn-cs"/>
              </a:rPr>
              <a:t>political</a:t>
            </a:r>
            <a:r>
              <a:rPr lang="en-US" sz="1200" b="0" i="0" kern="1200" dirty="0">
                <a:solidFill>
                  <a:schemeClr val="tx1"/>
                </a:solidFill>
                <a:effectLst/>
                <a:latin typeface="+mn-lt"/>
                <a:ea typeface="+mn-ea"/>
                <a:cs typeface="+mn-cs"/>
              </a:rPr>
              <a:t> education</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local and state candidates will be asked about the issue and urged to take a position.  It's an election year -- we're behind, but it's not too late, we can still get the word out on this prior to the November election.  We need help to generate candidate questionnaires and get them out;  and either attend or stage community forums.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Legal reform</a:t>
            </a:r>
            <a:r>
              <a:rPr lang="en-US" sz="1200" b="0" i="0" kern="1200" dirty="0">
                <a:solidFill>
                  <a:schemeClr val="tx1"/>
                </a:solidFill>
                <a:effectLst/>
                <a:latin typeface="+mn-lt"/>
                <a:ea typeface="+mn-ea"/>
                <a:cs typeface="+mn-cs"/>
              </a:rPr>
              <a:t> is the ultimate goal -- a general ban on direct stream discharges over the Edwards aquifer recharge and contributing zones.  We have to gear up before the Legislature starts up again in early 2019.  There's plans afoot to do that, and again, we need help doing it.</a:t>
            </a:r>
          </a:p>
          <a:p>
            <a:endParaRPr lang="en-US" dirty="0"/>
          </a:p>
        </p:txBody>
      </p:sp>
      <p:sp>
        <p:nvSpPr>
          <p:cNvPr id="4" name="Slide Number Placeholder 3"/>
          <p:cNvSpPr>
            <a:spLocks noGrp="1"/>
          </p:cNvSpPr>
          <p:nvPr>
            <p:ph type="sldNum" sz="quarter" idx="10"/>
          </p:nvPr>
        </p:nvSpPr>
        <p:spPr/>
        <p:txBody>
          <a:bodyPr/>
          <a:lstStyle/>
          <a:p>
            <a:fld id="{56AA9201-BDA0-4ECC-A226-59E618014738}" type="slidenum">
              <a:rPr lang="en-US" smtClean="0"/>
              <a:t>5</a:t>
            </a:fld>
            <a:endParaRPr lang="en-US"/>
          </a:p>
        </p:txBody>
      </p:sp>
    </p:spTree>
    <p:extLst>
      <p:ext uri="{BB962C8B-B14F-4D97-AF65-F5344CB8AC3E}">
        <p14:creationId xmlns:p14="http://schemas.microsoft.com/office/powerpoint/2010/main" val="1455533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00262A-2560-4797-8337-F5351CB8D6D9}"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1723287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0262A-2560-4797-8337-F5351CB8D6D9}"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94651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0262A-2560-4797-8337-F5351CB8D6D9}"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185728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00262A-2560-4797-8337-F5351CB8D6D9}"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67573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00262A-2560-4797-8337-F5351CB8D6D9}" type="datetimeFigureOut">
              <a:rPr lang="en-US" smtClean="0"/>
              <a:t>10/22/2018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42594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00262A-2560-4797-8337-F5351CB8D6D9}"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363686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00262A-2560-4797-8337-F5351CB8D6D9}" type="datetimeFigureOut">
              <a:rPr lang="en-US" smtClean="0"/>
              <a:t>10/22/2018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152493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00262A-2560-4797-8337-F5351CB8D6D9}" type="datetimeFigureOut">
              <a:rPr lang="en-US" smtClean="0"/>
              <a:t>10/22/2018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163150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0262A-2560-4797-8337-F5351CB8D6D9}" type="datetimeFigureOut">
              <a:rPr lang="en-US" smtClean="0"/>
              <a:t>10/22/2018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147217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00262A-2560-4797-8337-F5351CB8D6D9}"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366795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00262A-2560-4797-8337-F5351CB8D6D9}" type="datetimeFigureOut">
              <a:rPr lang="en-US" smtClean="0"/>
              <a:t>10/22/2018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7F1C7F-DE50-42BD-BFF7-0DB935B6E065}" type="slidenum">
              <a:rPr lang="en-US" smtClean="0"/>
              <a:t>‹#›</a:t>
            </a:fld>
            <a:endParaRPr lang="en-US"/>
          </a:p>
        </p:txBody>
      </p:sp>
    </p:spTree>
    <p:extLst>
      <p:ext uri="{BB962C8B-B14F-4D97-AF65-F5344CB8AC3E}">
        <p14:creationId xmlns:p14="http://schemas.microsoft.com/office/powerpoint/2010/main" val="2624388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0262A-2560-4797-8337-F5351CB8D6D9}" type="datetimeFigureOut">
              <a:rPr lang="en-US" smtClean="0"/>
              <a:t>10/22/2018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1C7F-DE50-42BD-BFF7-0DB935B6E065}" type="slidenum">
              <a:rPr lang="en-US" smtClean="0"/>
              <a:t>‹#›</a:t>
            </a:fld>
            <a:endParaRPr lang="en-US"/>
          </a:p>
        </p:txBody>
      </p:sp>
    </p:spTree>
    <p:extLst>
      <p:ext uri="{BB962C8B-B14F-4D97-AF65-F5344CB8AC3E}">
        <p14:creationId xmlns:p14="http://schemas.microsoft.com/office/powerpoint/2010/main" val="764684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mystatesman.com/news/local/new-wastewater-treatment-plant-blame-for-algae-river/eJ8B8ncX4vPiOj6J4opUaJ/"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14.tceq.texas.gov/epic/eComment/" TargetMode="External"/><Relationship Id="rId2" Type="http://schemas.openxmlformats.org/officeDocument/2006/relationships/hyperlink" Target="http://www18.tceq.texas.gov/wwps/" TargetMode="External"/><Relationship Id="rId1" Type="http://schemas.openxmlformats.org/officeDocument/2006/relationships/slideLayout" Target="../slideLayouts/slideLayout7.xml"/><Relationship Id="rId6" Type="http://schemas.openxmlformats.org/officeDocument/2006/relationships/hyperlink" Target="http://portlandcitizensunited.com/wp-content/uploads/2017/04/Environmental-Public-Participation-Guide.pdf" TargetMode="External"/><Relationship Id="rId5" Type="http://schemas.openxmlformats.org/officeDocument/2006/relationships/hyperlink" Target="https://www.tceq.texas.gov/agency/decisions/participation/permitting-participation/public-participation-9-1-2015" TargetMode="External"/><Relationship Id="rId4" Type="http://schemas.openxmlformats.org/officeDocument/2006/relationships/hyperlink" Target="http://www14.tceq.texas.gov/epic/eCID/"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kvue.com/video/news/investigations/defenders/kvue-defenders-wastewater-in-waterways/269-8235854" TargetMode="External"/><Relationship Id="rId2" Type="http://schemas.openxmlformats.org/officeDocument/2006/relationships/hyperlink" Target="https://www.youtube.com/watch?v=nntwFnKw0zU&amp;t=25s"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rotectourblanco.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ABEE5-7C77-487F-8C43-3A37EA0C4ADC}"/>
              </a:ext>
            </a:extLst>
          </p:cNvPr>
          <p:cNvPicPr>
            <a:picLocks noChangeAspect="1"/>
          </p:cNvPicPr>
          <p:nvPr/>
        </p:nvPicPr>
        <p:blipFill>
          <a:blip r:embed="rId2"/>
          <a:stretch>
            <a:fillRect/>
          </a:stretch>
        </p:blipFill>
        <p:spPr>
          <a:xfrm>
            <a:off x="1562100" y="140264"/>
            <a:ext cx="9067800" cy="4724400"/>
          </a:xfrm>
          <a:prstGeom prst="rect">
            <a:avLst/>
          </a:prstGeom>
        </p:spPr>
      </p:pic>
      <p:pic>
        <p:nvPicPr>
          <p:cNvPr id="3" name="Picture 2">
            <a:extLst>
              <a:ext uri="{FF2B5EF4-FFF2-40B4-BE49-F238E27FC236}">
                <a16:creationId xmlns:a16="http://schemas.microsoft.com/office/drawing/2014/main" id="{2FD3F188-CD55-4C65-A48A-E39F5B025FAB}"/>
              </a:ext>
            </a:extLst>
          </p:cNvPr>
          <p:cNvPicPr>
            <a:picLocks noChangeAspect="1"/>
          </p:cNvPicPr>
          <p:nvPr/>
        </p:nvPicPr>
        <p:blipFill>
          <a:blip r:embed="rId3"/>
          <a:stretch>
            <a:fillRect/>
          </a:stretch>
        </p:blipFill>
        <p:spPr>
          <a:xfrm>
            <a:off x="2476500" y="5184211"/>
            <a:ext cx="7239000" cy="1533525"/>
          </a:xfrm>
          <a:prstGeom prst="rect">
            <a:avLst/>
          </a:prstGeom>
        </p:spPr>
      </p:pic>
    </p:spTree>
    <p:extLst>
      <p:ext uri="{BB962C8B-B14F-4D97-AF65-F5344CB8AC3E}">
        <p14:creationId xmlns:p14="http://schemas.microsoft.com/office/powerpoint/2010/main" val="43166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1654" y="1494263"/>
            <a:ext cx="10515600" cy="5040352"/>
          </a:xfrm>
        </p:spPr>
        <p:txBody>
          <a:bodyPr>
            <a:normAutofit fontScale="70000" lnSpcReduction="20000"/>
          </a:bodyPr>
          <a:lstStyle/>
          <a:p>
            <a:r>
              <a:rPr lang="en-US" dirty="0"/>
              <a:t>In 2015 GEAA joined with area landowners to protest a TPDES permit for the Meyers Ranch subdivision to discharge into Dry Comal Creek in Comal County.  Recognizing concerns regarding the TPDES permit, on March 12, 2015 the Comal County Commissioners Court voted unanimously to deny approval of a Water Conservation and Improvement District for Meyers Ranch.  Ultimately, a settlement was reached between GEAA, affected landowners, and the applicant whereby the developers agreed to TLAP rather than TPDES.</a:t>
            </a:r>
          </a:p>
          <a:p>
            <a:endParaRPr lang="en-US" sz="1600" dirty="0"/>
          </a:p>
          <a:p>
            <a:r>
              <a:rPr lang="en-US" dirty="0"/>
              <a:t>In 2015 </a:t>
            </a:r>
            <a:r>
              <a:rPr lang="en-US" dirty="0" err="1"/>
              <a:t>Lerin</a:t>
            </a:r>
            <a:r>
              <a:rPr lang="en-US" dirty="0"/>
              <a:t> Hills subdivision applied for renewal of a TPDES permit that was issued in 2009. After a contested case hearing where all parties agreed that a proposed discharge would result in increased algal and aquatic plant growth, an administrative law judge concluded that the applicant had failed to show that this increase would be de </a:t>
            </a:r>
            <a:r>
              <a:rPr lang="en-US" dirty="0" err="1"/>
              <a:t>minimis</a:t>
            </a:r>
            <a:r>
              <a:rPr lang="en-US" dirty="0"/>
              <a:t>, and so found that the permit did not meet TCEQ’s Tier 2 anti-degradation requirements. The Cow Creek Groundwater Conservation District sought but, was not granted, party status to contest the permit. We note that one of the parties contesting this permit was the Guadalupe Blanco River Authority on the grounds alternatives more protective of this karst region were available to the developer.</a:t>
            </a:r>
          </a:p>
          <a:p>
            <a:endParaRPr lang="en-US" sz="1600" dirty="0"/>
          </a:p>
          <a:p>
            <a:r>
              <a:rPr lang="en-US" dirty="0"/>
              <a:t>In 2016 GEAA joined with the Bulverde Neighborhood Alliance in Comal County to protest the TPDES permit to discharge effluent from the 4S Ranch subdivision into Lewis Creek.  Also expressing concerns were two small water supply districts that served area subdivisions with water from Edward Aquifer wells. A negotiated settlement was reached whereby the applicant withdrew their request for TPDES and agreed to land application.</a:t>
            </a:r>
          </a:p>
          <a:p>
            <a:endParaRPr lang="en-US" dirty="0"/>
          </a:p>
        </p:txBody>
      </p:sp>
      <p:sp>
        <p:nvSpPr>
          <p:cNvPr id="4" name="Rectangle 3"/>
          <p:cNvSpPr/>
          <p:nvPr/>
        </p:nvSpPr>
        <p:spPr>
          <a:xfrm>
            <a:off x="1096537" y="592125"/>
            <a:ext cx="9920868" cy="646331"/>
          </a:xfrm>
          <a:prstGeom prst="rect">
            <a:avLst/>
          </a:prstGeom>
        </p:spPr>
        <p:txBody>
          <a:bodyPr wrap="square">
            <a:spAutoFit/>
          </a:bodyPr>
          <a:lstStyle/>
          <a:p>
            <a:r>
              <a:rPr lang="en-US" b="1" dirty="0"/>
              <a:t>GEAA has worked to oppose many permits to directly discharge sewage effluent into waterways that recharge the Edwards Aquifer…</a:t>
            </a:r>
          </a:p>
        </p:txBody>
      </p:sp>
    </p:spTree>
    <p:extLst>
      <p:ext uri="{BB962C8B-B14F-4D97-AF65-F5344CB8AC3E}">
        <p14:creationId xmlns:p14="http://schemas.microsoft.com/office/powerpoint/2010/main" val="313786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4107"/>
            <a:ext cx="10515600" cy="5652856"/>
          </a:xfrm>
        </p:spPr>
        <p:txBody>
          <a:bodyPr>
            <a:normAutofit lnSpcReduction="10000"/>
          </a:bodyPr>
          <a:lstStyle/>
          <a:p>
            <a:pPr marL="0" indent="0">
              <a:buNone/>
            </a:pPr>
            <a:endParaRPr lang="en-US" dirty="0" smtClean="0"/>
          </a:p>
          <a:p>
            <a:pPr marL="0" indent="0">
              <a:buNone/>
            </a:pPr>
            <a:r>
              <a:rPr lang="en-US" dirty="0" smtClean="0"/>
              <a:t>“</a:t>
            </a:r>
            <a:r>
              <a:rPr lang="en-US" dirty="0"/>
              <a:t>The permit approval process should be the most closely followed process in following the intentions and realistic goals of wastewater treatment facilities.  In an evaluation of the U.S. Environmental Protection Agency's Permit Compliance System data revealed that 56 % of major facilities in Texas were in Significant Non-Compliance (SNC) of their wastewater discharge permits for at least one quarter during the 15 months beginning January 1, 2000 and ending March 31, 2001. This was nearly twice the national average of 30 percent of major facilities in violation, and Texas ranked 2nd in the nation for percentage of major facilities in violation.” </a:t>
            </a:r>
            <a:endParaRPr lang="en-US" dirty="0" smtClean="0"/>
          </a:p>
          <a:p>
            <a:pPr marL="0" indent="0">
              <a:buNone/>
            </a:pPr>
            <a:r>
              <a:rPr lang="en-US" dirty="0" smtClean="0"/>
              <a:t>Source</a:t>
            </a:r>
            <a:r>
              <a:rPr lang="en-US" dirty="0"/>
              <a:t>: EPA, Permit Compliance System Database as reported in Texas Center for Policy Studies, Environmental Enforcement in Texas: A Review of Trends and Issues, February 2003. </a:t>
            </a:r>
          </a:p>
          <a:p>
            <a:endParaRPr lang="en-US" dirty="0"/>
          </a:p>
        </p:txBody>
      </p:sp>
    </p:spTree>
    <p:extLst>
      <p:ext uri="{BB962C8B-B14F-4D97-AF65-F5344CB8AC3E}">
        <p14:creationId xmlns:p14="http://schemas.microsoft.com/office/powerpoint/2010/main" val="2452400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Efforts</a:t>
            </a:r>
            <a:endParaRPr lang="en-US" dirty="0"/>
          </a:p>
        </p:txBody>
      </p:sp>
      <p:sp>
        <p:nvSpPr>
          <p:cNvPr id="3" name="Content Placeholder 2"/>
          <p:cNvSpPr>
            <a:spLocks noGrp="1"/>
          </p:cNvSpPr>
          <p:nvPr>
            <p:ph idx="1"/>
          </p:nvPr>
        </p:nvSpPr>
        <p:spPr>
          <a:xfrm>
            <a:off x="838200" y="1561171"/>
            <a:ext cx="10515600" cy="4615792"/>
          </a:xfrm>
        </p:spPr>
        <p:txBody>
          <a:bodyPr>
            <a:normAutofit fontScale="92500" lnSpcReduction="20000"/>
          </a:bodyPr>
          <a:lstStyle/>
          <a:p>
            <a:r>
              <a:rPr lang="en-US" b="1" dirty="0" smtClean="0"/>
              <a:t>2009 – HB 595, </a:t>
            </a:r>
            <a:r>
              <a:rPr lang="en-US" dirty="0" smtClean="0"/>
              <a:t>initiated by GEAA, would have prohibited </a:t>
            </a:r>
            <a:r>
              <a:rPr lang="en-US" dirty="0"/>
              <a:t>the Texas Commission on Environmental Quality (TCEQ) from authorizing the discharge of domestic sewage effluent into any water in the Contributing or Recharge zones of the San Antonio or Barton Springs segments of the Edwards Aquifer</a:t>
            </a:r>
            <a:r>
              <a:rPr lang="en-US" dirty="0" smtClean="0"/>
              <a:t>.</a:t>
            </a:r>
          </a:p>
          <a:p>
            <a:endParaRPr lang="en-US" b="1" dirty="0"/>
          </a:p>
          <a:p>
            <a:r>
              <a:rPr lang="en-US" b="1" dirty="0" smtClean="0"/>
              <a:t>2017 </a:t>
            </a:r>
            <a:r>
              <a:rPr lang="en-US" b="1" dirty="0"/>
              <a:t>- S.B. 1796 and H.B. </a:t>
            </a:r>
            <a:r>
              <a:rPr lang="en-US" b="1" dirty="0" smtClean="0"/>
              <a:t>3036, </a:t>
            </a:r>
            <a:r>
              <a:rPr lang="en-US" dirty="0" smtClean="0"/>
              <a:t>initiated by GEAA, </a:t>
            </a:r>
            <a:r>
              <a:rPr lang="en-US" dirty="0"/>
              <a:t>were supported by landowners throughout the Texas Hill Country who have fought to protect their properties and surface waters by challenging proposed discharges of treated effluent into pristine streams and rivers. </a:t>
            </a:r>
          </a:p>
          <a:p>
            <a:pPr marL="0" indent="0">
              <a:buNone/>
            </a:pPr>
            <a:r>
              <a:rPr lang="en-US" dirty="0" smtClean="0"/>
              <a:t>H.B</a:t>
            </a:r>
            <a:r>
              <a:rPr lang="en-US" dirty="0"/>
              <a:t>. 3036 was placed on the calendar for a vote of the Texas House but, time ran out on us. We invite every Texan who sees the Texas Hill Country as a jewel with waters to be preserved for generations will support refiling this legislation during the 86th </a:t>
            </a:r>
            <a:r>
              <a:rPr lang="en-US" dirty="0" smtClean="0"/>
              <a:t>Session.</a:t>
            </a:r>
            <a:endParaRPr lang="en-US" dirty="0"/>
          </a:p>
        </p:txBody>
      </p:sp>
    </p:spTree>
    <p:extLst>
      <p:ext uri="{BB962C8B-B14F-4D97-AF65-F5344CB8AC3E}">
        <p14:creationId xmlns:p14="http://schemas.microsoft.com/office/powerpoint/2010/main" val="1864339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1080"/>
          </a:xfrm>
        </p:spPr>
        <p:txBody>
          <a:bodyPr>
            <a:normAutofit/>
          </a:bodyPr>
          <a:lstStyle/>
          <a:p>
            <a:r>
              <a:rPr lang="en-US" sz="3200" b="1" dirty="0"/>
              <a:t>S.B. 1796 and H.B. </a:t>
            </a:r>
            <a:r>
              <a:rPr lang="en-US" sz="3200" b="1" dirty="0" smtClean="0"/>
              <a:t>3036 would have prohibited TPDES permits to be issued on the Edwards Aquifer Contributing Zone.</a:t>
            </a:r>
            <a:endParaRPr lang="en-US" sz="32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8324" y="1352376"/>
            <a:ext cx="6894027" cy="5327204"/>
          </a:xfrm>
        </p:spPr>
      </p:pic>
    </p:spTree>
    <p:extLst>
      <p:ext uri="{BB962C8B-B14F-4D97-AF65-F5344CB8AC3E}">
        <p14:creationId xmlns:p14="http://schemas.microsoft.com/office/powerpoint/2010/main" val="263678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943" y="203200"/>
            <a:ext cx="11045371" cy="1862048"/>
          </a:xfrm>
          <a:prstGeom prst="rect">
            <a:avLst/>
          </a:prstGeom>
          <a:noFill/>
        </p:spPr>
        <p:txBody>
          <a:bodyPr wrap="square" rtlCol="0">
            <a:spAutoFit/>
          </a:bodyPr>
          <a:lstStyle/>
          <a:p>
            <a:pPr marL="342900" indent="-342900" algn="ctr">
              <a:spcBef>
                <a:spcPts val="600"/>
              </a:spcBef>
              <a:buFont typeface="Arial" panose="020B0604020202020204" pitchFamily="34" charset="0"/>
              <a:buChar char="•"/>
            </a:pPr>
            <a:r>
              <a:rPr lang="en-US" sz="2500" dirty="0"/>
              <a:t>Sign the petition at www.nodumpingsewage.org</a:t>
            </a:r>
          </a:p>
          <a:p>
            <a:pPr marL="342900" indent="-342900" algn="ctr">
              <a:spcBef>
                <a:spcPts val="600"/>
              </a:spcBef>
              <a:buFont typeface="Arial" panose="020B0604020202020204" pitchFamily="34" charset="0"/>
              <a:buChar char="•"/>
            </a:pPr>
            <a:r>
              <a:rPr lang="en-US" sz="2500" dirty="0"/>
              <a:t>Like and share with your friends on social media</a:t>
            </a:r>
          </a:p>
          <a:p>
            <a:pPr marL="342900" indent="-342900" algn="ctr">
              <a:spcBef>
                <a:spcPts val="600"/>
              </a:spcBef>
              <a:buFont typeface="Arial" panose="020B0604020202020204" pitchFamily="34" charset="0"/>
              <a:buChar char="•"/>
            </a:pPr>
            <a:r>
              <a:rPr lang="en-US" sz="2500" dirty="0"/>
              <a:t>Contact us at nodumpingsewage@gmail.com</a:t>
            </a:r>
          </a:p>
          <a:p>
            <a:pPr marL="342900" indent="-342900" algn="ctr">
              <a:spcBef>
                <a:spcPts val="600"/>
              </a:spcBef>
              <a:buFont typeface="Arial" panose="020B0604020202020204" pitchFamily="34" charset="0"/>
              <a:buChar char="•"/>
            </a:pPr>
            <a:r>
              <a:rPr lang="en-US" sz="2500" dirty="0"/>
              <a:t>Help us build a movement! </a:t>
            </a:r>
          </a:p>
        </p:txBody>
      </p:sp>
      <p:pic>
        <p:nvPicPr>
          <p:cNvPr id="7" name="Picture 6">
            <a:extLst>
              <a:ext uri="{FF2B5EF4-FFF2-40B4-BE49-F238E27FC236}">
                <a16:creationId xmlns:a16="http://schemas.microsoft.com/office/drawing/2014/main" id="{AA6F12E6-34F5-4C0B-8E15-2434EAD8744A}"/>
              </a:ext>
            </a:extLst>
          </p:cNvPr>
          <p:cNvPicPr>
            <a:picLocks noChangeAspect="1"/>
          </p:cNvPicPr>
          <p:nvPr/>
        </p:nvPicPr>
        <p:blipFill>
          <a:blip r:embed="rId2"/>
          <a:stretch>
            <a:fillRect/>
          </a:stretch>
        </p:blipFill>
        <p:spPr>
          <a:xfrm>
            <a:off x="449943" y="2111881"/>
            <a:ext cx="11301695" cy="4746119"/>
          </a:xfrm>
          <a:prstGeom prst="rect">
            <a:avLst/>
          </a:prstGeom>
        </p:spPr>
      </p:pic>
    </p:spTree>
    <p:extLst>
      <p:ext uri="{BB962C8B-B14F-4D97-AF65-F5344CB8AC3E}">
        <p14:creationId xmlns:p14="http://schemas.microsoft.com/office/powerpoint/2010/main" val="167661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188" t="2122" r="19967" b="14872"/>
          <a:stretch/>
        </p:blipFill>
        <p:spPr>
          <a:xfrm>
            <a:off x="164892" y="1229194"/>
            <a:ext cx="5261549" cy="35976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833" y="899410"/>
            <a:ext cx="6603167" cy="4952375"/>
          </a:xfrm>
          <a:prstGeom prst="rect">
            <a:avLst/>
          </a:prstGeom>
        </p:spPr>
      </p:pic>
    </p:spTree>
    <p:extLst>
      <p:ext uri="{BB962C8B-B14F-4D97-AF65-F5344CB8AC3E}">
        <p14:creationId xmlns:p14="http://schemas.microsoft.com/office/powerpoint/2010/main" val="2887798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a:t>
            </a:r>
          </a:p>
        </p:txBody>
      </p:sp>
      <p:sp>
        <p:nvSpPr>
          <p:cNvPr id="3" name="Content Placeholder 2"/>
          <p:cNvSpPr>
            <a:spLocks noGrp="1"/>
          </p:cNvSpPr>
          <p:nvPr>
            <p:ph idx="1"/>
          </p:nvPr>
        </p:nvSpPr>
        <p:spPr>
          <a:xfrm>
            <a:off x="1028700" y="1462087"/>
            <a:ext cx="9772650" cy="714375"/>
          </a:xfrm>
        </p:spPr>
        <p:txBody>
          <a:bodyPr>
            <a:normAutofit fontScale="92500" lnSpcReduction="20000"/>
          </a:bodyPr>
          <a:lstStyle/>
          <a:p>
            <a:r>
              <a:rPr lang="en-US" dirty="0">
                <a:hlinkClick r:id="rId2"/>
              </a:rPr>
              <a:t>https://www.mystatesman.com/news/local/new-wastewater-treatment-plant-blame-for-algae-river/eJ8B8ncX4vPiOj6J4opUaJ/</a:t>
            </a:r>
            <a:r>
              <a:rPr lang="en-US" dirty="0"/>
              <a:t> </a:t>
            </a:r>
          </a:p>
        </p:txBody>
      </p:sp>
      <p:pic>
        <p:nvPicPr>
          <p:cNvPr id="4" name="Picture 3"/>
          <p:cNvPicPr>
            <a:picLocks noChangeAspect="1"/>
          </p:cNvPicPr>
          <p:nvPr/>
        </p:nvPicPr>
        <p:blipFill>
          <a:blip r:embed="rId3"/>
          <a:stretch>
            <a:fillRect/>
          </a:stretch>
        </p:blipFill>
        <p:spPr>
          <a:xfrm>
            <a:off x="1743075" y="2347912"/>
            <a:ext cx="8105775" cy="3324225"/>
          </a:xfrm>
          <a:prstGeom prst="rect">
            <a:avLst/>
          </a:prstGeom>
        </p:spPr>
      </p:pic>
    </p:spTree>
    <p:extLst>
      <p:ext uri="{BB962C8B-B14F-4D97-AF65-F5344CB8AC3E}">
        <p14:creationId xmlns:p14="http://schemas.microsoft.com/office/powerpoint/2010/main" val="23226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686A47-7757-4C13-9D81-345465DC5ADF}"/>
              </a:ext>
            </a:extLst>
          </p:cNvPr>
          <p:cNvGrpSpPr/>
          <p:nvPr/>
        </p:nvGrpSpPr>
        <p:grpSpPr>
          <a:xfrm>
            <a:off x="-1" y="-28573"/>
            <a:ext cx="12210248" cy="6958490"/>
            <a:chOff x="-1" y="-28573"/>
            <a:chExt cx="12210248" cy="6958490"/>
          </a:xfrm>
        </p:grpSpPr>
        <p:sp>
          <p:nvSpPr>
            <p:cNvPr id="4" name="TextBox 3">
              <a:extLst>
                <a:ext uri="{FF2B5EF4-FFF2-40B4-BE49-F238E27FC236}">
                  <a16:creationId xmlns:a16="http://schemas.microsoft.com/office/drawing/2014/main" id="{5307E88C-75E9-492D-82E7-D87EB19BD4B0}"/>
                </a:ext>
              </a:extLst>
            </p:cNvPr>
            <p:cNvSpPr txBox="1"/>
            <p:nvPr/>
          </p:nvSpPr>
          <p:spPr>
            <a:xfrm>
              <a:off x="1717101" y="3362704"/>
              <a:ext cx="1177634" cy="400110"/>
            </a:xfrm>
            <a:prstGeom prst="rect">
              <a:avLst/>
            </a:prstGeom>
            <a:noFill/>
          </p:spPr>
          <p:txBody>
            <a:bodyPr wrap="square" rtlCol="0">
              <a:spAutoFit/>
            </a:bodyPr>
            <a:lstStyle/>
            <a:p>
              <a:r>
                <a:rPr lang="en-US" sz="1000" dirty="0"/>
                <a:t>Administrative </a:t>
              </a:r>
            </a:p>
            <a:p>
              <a:r>
                <a:rPr lang="en-US" sz="1000" dirty="0"/>
                <a:t>Review              </a:t>
              </a:r>
            </a:p>
          </p:txBody>
        </p:sp>
        <p:sp>
          <p:nvSpPr>
            <p:cNvPr id="5" name="TextBox 4">
              <a:extLst>
                <a:ext uri="{FF2B5EF4-FFF2-40B4-BE49-F238E27FC236}">
                  <a16:creationId xmlns:a16="http://schemas.microsoft.com/office/drawing/2014/main" id="{3236BFBC-067C-4C08-A270-CAB629F8F48B}"/>
                </a:ext>
              </a:extLst>
            </p:cNvPr>
            <p:cNvSpPr txBox="1"/>
            <p:nvPr/>
          </p:nvSpPr>
          <p:spPr>
            <a:xfrm>
              <a:off x="3343289" y="3285759"/>
              <a:ext cx="1510145" cy="553998"/>
            </a:xfrm>
            <a:prstGeom prst="rect">
              <a:avLst/>
            </a:prstGeom>
            <a:noFill/>
          </p:spPr>
          <p:txBody>
            <a:bodyPr wrap="square" rtlCol="0">
              <a:spAutoFit/>
            </a:bodyPr>
            <a:lstStyle/>
            <a:p>
              <a:r>
                <a:rPr lang="en-US" sz="1000" dirty="0"/>
                <a:t>Application Administratively Complete </a:t>
              </a:r>
            </a:p>
          </p:txBody>
        </p:sp>
        <p:sp>
          <p:nvSpPr>
            <p:cNvPr id="6" name="TextBox 5">
              <a:extLst>
                <a:ext uri="{FF2B5EF4-FFF2-40B4-BE49-F238E27FC236}">
                  <a16:creationId xmlns:a16="http://schemas.microsoft.com/office/drawing/2014/main" id="{8E2E47A2-86D7-443A-BFB8-806A2314EF6B}"/>
                </a:ext>
              </a:extLst>
            </p:cNvPr>
            <p:cNvSpPr txBox="1"/>
            <p:nvPr/>
          </p:nvSpPr>
          <p:spPr>
            <a:xfrm>
              <a:off x="4843029" y="3457883"/>
              <a:ext cx="1510145" cy="246221"/>
            </a:xfrm>
            <a:prstGeom prst="rect">
              <a:avLst/>
            </a:prstGeom>
            <a:noFill/>
          </p:spPr>
          <p:txBody>
            <a:bodyPr wrap="square" rtlCol="0">
              <a:spAutoFit/>
            </a:bodyPr>
            <a:lstStyle/>
            <a:p>
              <a:r>
                <a:rPr lang="en-US" sz="1000" dirty="0"/>
                <a:t>Technical Review</a:t>
              </a:r>
            </a:p>
          </p:txBody>
        </p:sp>
        <p:sp>
          <p:nvSpPr>
            <p:cNvPr id="7" name="TextBox 6">
              <a:extLst>
                <a:ext uri="{FF2B5EF4-FFF2-40B4-BE49-F238E27FC236}">
                  <a16:creationId xmlns:a16="http://schemas.microsoft.com/office/drawing/2014/main" id="{6DC04F3D-E5B6-4E3A-9A21-255F2656FE41}"/>
                </a:ext>
              </a:extLst>
            </p:cNvPr>
            <p:cNvSpPr txBox="1"/>
            <p:nvPr/>
          </p:nvSpPr>
          <p:spPr>
            <a:xfrm>
              <a:off x="13856" y="3239594"/>
              <a:ext cx="1233053" cy="523220"/>
            </a:xfrm>
            <a:prstGeom prst="rect">
              <a:avLst/>
            </a:prstGeom>
            <a:noFill/>
          </p:spPr>
          <p:txBody>
            <a:bodyPr wrap="square" rtlCol="0">
              <a:spAutoFit/>
            </a:bodyPr>
            <a:lstStyle/>
            <a:p>
              <a:r>
                <a:rPr lang="en-US" sz="2800" dirty="0"/>
                <a:t>TCEQ</a:t>
              </a:r>
            </a:p>
          </p:txBody>
        </p:sp>
        <p:sp>
          <p:nvSpPr>
            <p:cNvPr id="8" name="TextBox 7">
              <a:extLst>
                <a:ext uri="{FF2B5EF4-FFF2-40B4-BE49-F238E27FC236}">
                  <a16:creationId xmlns:a16="http://schemas.microsoft.com/office/drawing/2014/main" id="{AA9FADFA-FD8D-4604-AB5A-905E794BA9BF}"/>
                </a:ext>
              </a:extLst>
            </p:cNvPr>
            <p:cNvSpPr txBox="1"/>
            <p:nvPr/>
          </p:nvSpPr>
          <p:spPr>
            <a:xfrm>
              <a:off x="0" y="1003986"/>
              <a:ext cx="2105889" cy="1077218"/>
            </a:xfrm>
            <a:prstGeom prst="rect">
              <a:avLst/>
            </a:prstGeom>
            <a:noFill/>
          </p:spPr>
          <p:txBody>
            <a:bodyPr wrap="square" rtlCol="0">
              <a:spAutoFit/>
            </a:bodyPr>
            <a:lstStyle/>
            <a:p>
              <a:r>
                <a:rPr lang="en-US" sz="2800" dirty="0"/>
                <a:t>Applicant</a:t>
              </a:r>
            </a:p>
            <a:p>
              <a:r>
                <a:rPr lang="en-US" dirty="0"/>
                <a:t>(Municipality          or Developer)</a:t>
              </a:r>
            </a:p>
          </p:txBody>
        </p:sp>
        <p:sp>
          <p:nvSpPr>
            <p:cNvPr id="9" name="TextBox 8">
              <a:extLst>
                <a:ext uri="{FF2B5EF4-FFF2-40B4-BE49-F238E27FC236}">
                  <a16:creationId xmlns:a16="http://schemas.microsoft.com/office/drawing/2014/main" id="{5070F978-1A2D-4A27-B23C-6AFFCA75DA98}"/>
                </a:ext>
              </a:extLst>
            </p:cNvPr>
            <p:cNvSpPr txBox="1"/>
            <p:nvPr/>
          </p:nvSpPr>
          <p:spPr>
            <a:xfrm>
              <a:off x="13856" y="5320812"/>
              <a:ext cx="2105889" cy="523220"/>
            </a:xfrm>
            <a:prstGeom prst="rect">
              <a:avLst/>
            </a:prstGeom>
            <a:noFill/>
          </p:spPr>
          <p:txBody>
            <a:bodyPr wrap="square" rtlCol="0">
              <a:spAutoFit/>
            </a:bodyPr>
            <a:lstStyle/>
            <a:p>
              <a:r>
                <a:rPr lang="en-US" sz="2800" dirty="0"/>
                <a:t>Public</a:t>
              </a:r>
            </a:p>
          </p:txBody>
        </p:sp>
        <p:sp>
          <p:nvSpPr>
            <p:cNvPr id="10" name="TextBox 9">
              <a:extLst>
                <a:ext uri="{FF2B5EF4-FFF2-40B4-BE49-F238E27FC236}">
                  <a16:creationId xmlns:a16="http://schemas.microsoft.com/office/drawing/2014/main" id="{F5E5BCFE-51CC-4363-A0B7-22086C90F3B8}"/>
                </a:ext>
              </a:extLst>
            </p:cNvPr>
            <p:cNvSpPr txBox="1"/>
            <p:nvPr/>
          </p:nvSpPr>
          <p:spPr>
            <a:xfrm>
              <a:off x="3283525" y="5448895"/>
              <a:ext cx="1510145" cy="400110"/>
            </a:xfrm>
            <a:prstGeom prst="rect">
              <a:avLst/>
            </a:prstGeom>
            <a:noFill/>
          </p:spPr>
          <p:txBody>
            <a:bodyPr wrap="square" rtlCol="0">
              <a:spAutoFit/>
            </a:bodyPr>
            <a:lstStyle/>
            <a:p>
              <a:r>
                <a:rPr lang="en-US" sz="1000" dirty="0"/>
                <a:t>Public Review               and Comments </a:t>
              </a:r>
            </a:p>
          </p:txBody>
        </p:sp>
        <p:sp>
          <p:nvSpPr>
            <p:cNvPr id="11" name="Rectangle 10">
              <a:extLst>
                <a:ext uri="{FF2B5EF4-FFF2-40B4-BE49-F238E27FC236}">
                  <a16:creationId xmlns:a16="http://schemas.microsoft.com/office/drawing/2014/main" id="{F91A807C-F036-4F09-92BF-7EE0C70EA35D}"/>
                </a:ext>
              </a:extLst>
            </p:cNvPr>
            <p:cNvSpPr/>
            <p:nvPr/>
          </p:nvSpPr>
          <p:spPr>
            <a:xfrm>
              <a:off x="1717962" y="949159"/>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TextBox 11">
              <a:extLst>
                <a:ext uri="{FF2B5EF4-FFF2-40B4-BE49-F238E27FC236}">
                  <a16:creationId xmlns:a16="http://schemas.microsoft.com/office/drawing/2014/main" id="{8017D02A-B4C5-46D6-B54D-792F470C7925}"/>
                </a:ext>
              </a:extLst>
            </p:cNvPr>
            <p:cNvSpPr txBox="1"/>
            <p:nvPr/>
          </p:nvSpPr>
          <p:spPr>
            <a:xfrm>
              <a:off x="1704107" y="1009188"/>
              <a:ext cx="1510145" cy="861774"/>
            </a:xfrm>
            <a:prstGeom prst="rect">
              <a:avLst/>
            </a:prstGeom>
            <a:noFill/>
          </p:spPr>
          <p:txBody>
            <a:bodyPr wrap="square" rtlCol="0">
              <a:spAutoFit/>
            </a:bodyPr>
            <a:lstStyle/>
            <a:p>
              <a:r>
                <a:rPr lang="en-US" sz="1000" b="1" dirty="0"/>
                <a:t>START OF PROCESS</a:t>
              </a:r>
            </a:p>
            <a:p>
              <a:endParaRPr lang="en-US" sz="1000" dirty="0"/>
            </a:p>
            <a:p>
              <a:r>
                <a:rPr lang="en-US" sz="1000" dirty="0"/>
                <a:t>Application for</a:t>
              </a:r>
            </a:p>
            <a:p>
              <a:r>
                <a:rPr lang="en-US" sz="1000" dirty="0"/>
                <a:t>TPDES Wastewater Discharge Permit </a:t>
              </a:r>
            </a:p>
          </p:txBody>
        </p:sp>
        <p:sp>
          <p:nvSpPr>
            <p:cNvPr id="13" name="TextBox 12">
              <a:extLst>
                <a:ext uri="{FF2B5EF4-FFF2-40B4-BE49-F238E27FC236}">
                  <a16:creationId xmlns:a16="http://schemas.microsoft.com/office/drawing/2014/main" id="{2A604780-6026-4CA1-BCCC-50FA79F8A6EB}"/>
                </a:ext>
              </a:extLst>
            </p:cNvPr>
            <p:cNvSpPr txBox="1"/>
            <p:nvPr/>
          </p:nvSpPr>
          <p:spPr>
            <a:xfrm>
              <a:off x="6470080" y="5460210"/>
              <a:ext cx="1510145" cy="400110"/>
            </a:xfrm>
            <a:prstGeom prst="rect">
              <a:avLst/>
            </a:prstGeom>
            <a:noFill/>
          </p:spPr>
          <p:txBody>
            <a:bodyPr wrap="square" rtlCol="0">
              <a:spAutoFit/>
            </a:bodyPr>
            <a:lstStyle/>
            <a:p>
              <a:r>
                <a:rPr lang="en-US" sz="1000" dirty="0"/>
                <a:t>Public Review               and Comments </a:t>
              </a:r>
            </a:p>
          </p:txBody>
        </p:sp>
        <p:sp>
          <p:nvSpPr>
            <p:cNvPr id="14" name="TextBox 13">
              <a:extLst>
                <a:ext uri="{FF2B5EF4-FFF2-40B4-BE49-F238E27FC236}">
                  <a16:creationId xmlns:a16="http://schemas.microsoft.com/office/drawing/2014/main" id="{AFBB4B98-E943-4103-B7B8-2536ACAEECC3}"/>
                </a:ext>
              </a:extLst>
            </p:cNvPr>
            <p:cNvSpPr txBox="1"/>
            <p:nvPr/>
          </p:nvSpPr>
          <p:spPr>
            <a:xfrm>
              <a:off x="6365303" y="3430437"/>
              <a:ext cx="1627908" cy="246221"/>
            </a:xfrm>
            <a:prstGeom prst="rect">
              <a:avLst/>
            </a:prstGeom>
            <a:noFill/>
          </p:spPr>
          <p:txBody>
            <a:bodyPr wrap="square" rtlCol="0">
              <a:spAutoFit/>
            </a:bodyPr>
            <a:lstStyle/>
            <a:p>
              <a:r>
                <a:rPr lang="en-US" sz="1000" dirty="0"/>
                <a:t>Draft Permit Issued</a:t>
              </a:r>
            </a:p>
          </p:txBody>
        </p:sp>
        <p:sp>
          <p:nvSpPr>
            <p:cNvPr id="15" name="TextBox 14">
              <a:extLst>
                <a:ext uri="{FF2B5EF4-FFF2-40B4-BE49-F238E27FC236}">
                  <a16:creationId xmlns:a16="http://schemas.microsoft.com/office/drawing/2014/main" id="{6AB54492-4547-464B-AB1B-5CEAF04B9815}"/>
                </a:ext>
              </a:extLst>
            </p:cNvPr>
            <p:cNvSpPr txBox="1"/>
            <p:nvPr/>
          </p:nvSpPr>
          <p:spPr>
            <a:xfrm>
              <a:off x="4843029" y="1137640"/>
              <a:ext cx="1510145" cy="707886"/>
            </a:xfrm>
            <a:prstGeom prst="rect">
              <a:avLst/>
            </a:prstGeom>
            <a:noFill/>
          </p:spPr>
          <p:txBody>
            <a:bodyPr wrap="square" rtlCol="0">
              <a:spAutoFit/>
            </a:bodyPr>
            <a:lstStyle/>
            <a:p>
              <a:r>
                <a:rPr lang="en-US" sz="1000" dirty="0"/>
                <a:t>Answering TCEQ questions/</a:t>
              </a:r>
            </a:p>
            <a:p>
              <a:r>
                <a:rPr lang="en-US" sz="1000" dirty="0"/>
                <a:t>Modifying plan as necessary </a:t>
              </a:r>
            </a:p>
          </p:txBody>
        </p:sp>
        <p:sp>
          <p:nvSpPr>
            <p:cNvPr id="16" name="Rectangle 15">
              <a:extLst>
                <a:ext uri="{FF2B5EF4-FFF2-40B4-BE49-F238E27FC236}">
                  <a16:creationId xmlns:a16="http://schemas.microsoft.com/office/drawing/2014/main" id="{B9F0BA85-3714-485C-BA4A-269310EEF2C1}"/>
                </a:ext>
              </a:extLst>
            </p:cNvPr>
            <p:cNvSpPr/>
            <p:nvPr/>
          </p:nvSpPr>
          <p:spPr>
            <a:xfrm>
              <a:off x="1717962" y="3054927"/>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7" name="Rectangle 16">
              <a:extLst>
                <a:ext uri="{FF2B5EF4-FFF2-40B4-BE49-F238E27FC236}">
                  <a16:creationId xmlns:a16="http://schemas.microsoft.com/office/drawing/2014/main" id="{5F7C4D32-A993-4156-9079-F20952EA8F93}"/>
                </a:ext>
              </a:extLst>
            </p:cNvPr>
            <p:cNvSpPr/>
            <p:nvPr/>
          </p:nvSpPr>
          <p:spPr>
            <a:xfrm>
              <a:off x="4843029" y="985840"/>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8" name="Rectangle 17">
              <a:extLst>
                <a:ext uri="{FF2B5EF4-FFF2-40B4-BE49-F238E27FC236}">
                  <a16:creationId xmlns:a16="http://schemas.microsoft.com/office/drawing/2014/main" id="{06C76FA1-E8F0-47C6-91E2-7C826D8D3042}"/>
                </a:ext>
              </a:extLst>
            </p:cNvPr>
            <p:cNvSpPr/>
            <p:nvPr/>
          </p:nvSpPr>
          <p:spPr>
            <a:xfrm>
              <a:off x="3214252" y="5141119"/>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9" name="Rectangle 18">
              <a:extLst>
                <a:ext uri="{FF2B5EF4-FFF2-40B4-BE49-F238E27FC236}">
                  <a16:creationId xmlns:a16="http://schemas.microsoft.com/office/drawing/2014/main" id="{F1DC58B9-9E6C-4931-BD48-44277D65F698}"/>
                </a:ext>
              </a:extLst>
            </p:cNvPr>
            <p:cNvSpPr/>
            <p:nvPr/>
          </p:nvSpPr>
          <p:spPr>
            <a:xfrm>
              <a:off x="6352316" y="5158786"/>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0" name="Rectangle 19">
              <a:extLst>
                <a:ext uri="{FF2B5EF4-FFF2-40B4-BE49-F238E27FC236}">
                  <a16:creationId xmlns:a16="http://schemas.microsoft.com/office/drawing/2014/main" id="{0FF71662-60D7-4C01-BF9D-D041CCB82FE6}"/>
                </a:ext>
              </a:extLst>
            </p:cNvPr>
            <p:cNvSpPr/>
            <p:nvPr/>
          </p:nvSpPr>
          <p:spPr>
            <a:xfrm>
              <a:off x="3262744" y="3054927"/>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1" name="Rectangle 20">
              <a:extLst>
                <a:ext uri="{FF2B5EF4-FFF2-40B4-BE49-F238E27FC236}">
                  <a16:creationId xmlns:a16="http://schemas.microsoft.com/office/drawing/2014/main" id="{C837E1AC-3EF2-4CCB-99ED-A6F6C8E4D63E}"/>
                </a:ext>
              </a:extLst>
            </p:cNvPr>
            <p:cNvSpPr/>
            <p:nvPr/>
          </p:nvSpPr>
          <p:spPr>
            <a:xfrm>
              <a:off x="4807525" y="3054927"/>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2" name="Rectangle 21">
              <a:extLst>
                <a:ext uri="{FF2B5EF4-FFF2-40B4-BE49-F238E27FC236}">
                  <a16:creationId xmlns:a16="http://schemas.microsoft.com/office/drawing/2014/main" id="{CAFDEC45-3335-4D18-A47D-A2B9EE070C00}"/>
                </a:ext>
              </a:extLst>
            </p:cNvPr>
            <p:cNvSpPr/>
            <p:nvPr/>
          </p:nvSpPr>
          <p:spPr>
            <a:xfrm>
              <a:off x="6352316" y="3060941"/>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3" name="Rectangle 22">
              <a:extLst>
                <a:ext uri="{FF2B5EF4-FFF2-40B4-BE49-F238E27FC236}">
                  <a16:creationId xmlns:a16="http://schemas.microsoft.com/office/drawing/2014/main" id="{4C1C8F71-6DEF-445F-AFDD-D0A50821E105}"/>
                </a:ext>
              </a:extLst>
            </p:cNvPr>
            <p:cNvSpPr/>
            <p:nvPr/>
          </p:nvSpPr>
          <p:spPr>
            <a:xfrm>
              <a:off x="7972414" y="3307628"/>
              <a:ext cx="1089319" cy="75848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TextBox 23">
              <a:extLst>
                <a:ext uri="{FF2B5EF4-FFF2-40B4-BE49-F238E27FC236}">
                  <a16:creationId xmlns:a16="http://schemas.microsoft.com/office/drawing/2014/main" id="{4C89BF9E-B5FE-468D-8B98-3562AD4E6676}"/>
                </a:ext>
              </a:extLst>
            </p:cNvPr>
            <p:cNvSpPr txBox="1"/>
            <p:nvPr/>
          </p:nvSpPr>
          <p:spPr>
            <a:xfrm>
              <a:off x="8033913" y="3554512"/>
              <a:ext cx="1013108" cy="246221"/>
            </a:xfrm>
            <a:prstGeom prst="rect">
              <a:avLst/>
            </a:prstGeom>
            <a:noFill/>
          </p:spPr>
          <p:txBody>
            <a:bodyPr wrap="square" rtlCol="0">
              <a:spAutoFit/>
            </a:bodyPr>
            <a:lstStyle/>
            <a:p>
              <a:r>
                <a:rPr lang="en-US" sz="1000" dirty="0"/>
                <a:t>Public Meeting</a:t>
              </a:r>
            </a:p>
          </p:txBody>
        </p:sp>
        <p:sp>
          <p:nvSpPr>
            <p:cNvPr id="25" name="Rectangle 24">
              <a:extLst>
                <a:ext uri="{FF2B5EF4-FFF2-40B4-BE49-F238E27FC236}">
                  <a16:creationId xmlns:a16="http://schemas.microsoft.com/office/drawing/2014/main" id="{EA2E3D3C-A81B-48CE-B7B2-20E8B6EA7576}"/>
                </a:ext>
              </a:extLst>
            </p:cNvPr>
            <p:cNvSpPr/>
            <p:nvPr/>
          </p:nvSpPr>
          <p:spPr>
            <a:xfrm>
              <a:off x="9448793" y="3595857"/>
              <a:ext cx="1089319" cy="470259"/>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6" name="TextBox 25">
              <a:extLst>
                <a:ext uri="{FF2B5EF4-FFF2-40B4-BE49-F238E27FC236}">
                  <a16:creationId xmlns:a16="http://schemas.microsoft.com/office/drawing/2014/main" id="{322AAE2D-63CD-4533-84E4-0D94C6892A8B}"/>
                </a:ext>
              </a:extLst>
            </p:cNvPr>
            <p:cNvSpPr txBox="1"/>
            <p:nvPr/>
          </p:nvSpPr>
          <p:spPr>
            <a:xfrm>
              <a:off x="9525004" y="3575824"/>
              <a:ext cx="1013108" cy="553998"/>
            </a:xfrm>
            <a:prstGeom prst="rect">
              <a:avLst/>
            </a:prstGeom>
            <a:noFill/>
          </p:spPr>
          <p:txBody>
            <a:bodyPr wrap="square" rtlCol="0">
              <a:spAutoFit/>
            </a:bodyPr>
            <a:lstStyle/>
            <a:p>
              <a:r>
                <a:rPr lang="en-US" sz="1000" dirty="0"/>
                <a:t>Mediation or Contested Case Hearing             </a:t>
              </a:r>
            </a:p>
          </p:txBody>
        </p:sp>
        <p:sp>
          <p:nvSpPr>
            <p:cNvPr id="27" name="Rectangle 26">
              <a:extLst>
                <a:ext uri="{FF2B5EF4-FFF2-40B4-BE49-F238E27FC236}">
                  <a16:creationId xmlns:a16="http://schemas.microsoft.com/office/drawing/2014/main" id="{607D472A-2248-4B57-9E46-FCC68895F033}"/>
                </a:ext>
              </a:extLst>
            </p:cNvPr>
            <p:cNvSpPr/>
            <p:nvPr/>
          </p:nvSpPr>
          <p:spPr>
            <a:xfrm>
              <a:off x="10831666" y="3035591"/>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8" name="TextBox 27">
              <a:extLst>
                <a:ext uri="{FF2B5EF4-FFF2-40B4-BE49-F238E27FC236}">
                  <a16:creationId xmlns:a16="http://schemas.microsoft.com/office/drawing/2014/main" id="{60F48A56-5BB5-430B-8B4F-245FFEAD2FA4}"/>
                </a:ext>
              </a:extLst>
            </p:cNvPr>
            <p:cNvSpPr txBox="1"/>
            <p:nvPr/>
          </p:nvSpPr>
          <p:spPr>
            <a:xfrm>
              <a:off x="10957652" y="3239595"/>
              <a:ext cx="925661" cy="707886"/>
            </a:xfrm>
            <a:prstGeom prst="rect">
              <a:avLst/>
            </a:prstGeom>
            <a:noFill/>
          </p:spPr>
          <p:txBody>
            <a:bodyPr wrap="square" rtlCol="0">
              <a:spAutoFit/>
            </a:bodyPr>
            <a:lstStyle/>
            <a:p>
              <a:r>
                <a:rPr lang="en-US" sz="1000" dirty="0"/>
                <a:t>Final Decision</a:t>
              </a:r>
            </a:p>
            <a:p>
              <a:r>
                <a:rPr lang="en-US" sz="1000" dirty="0"/>
                <a:t>On Permit </a:t>
              </a:r>
            </a:p>
            <a:p>
              <a:r>
                <a:rPr lang="en-US" sz="1000" dirty="0"/>
                <a:t>Approved or Rejected           </a:t>
              </a:r>
            </a:p>
          </p:txBody>
        </p:sp>
        <p:cxnSp>
          <p:nvCxnSpPr>
            <p:cNvPr id="29" name="Straight Arrow Connector 28">
              <a:extLst>
                <a:ext uri="{FF2B5EF4-FFF2-40B4-BE49-F238E27FC236}">
                  <a16:creationId xmlns:a16="http://schemas.microsoft.com/office/drawing/2014/main" id="{15DCEFA7-8582-41C6-AD2D-1B08DA001F5C}"/>
                </a:ext>
              </a:extLst>
            </p:cNvPr>
            <p:cNvCxnSpPr>
              <a:stCxn id="16" idx="3"/>
              <a:endCxn id="20" idx="1"/>
            </p:cNvCxnSpPr>
            <p:nvPr/>
          </p:nvCxnSpPr>
          <p:spPr>
            <a:xfrm>
              <a:off x="2895598" y="3562759"/>
              <a:ext cx="3671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E5C72B4-5DB5-4275-A35C-A35283E6E295}"/>
                </a:ext>
              </a:extLst>
            </p:cNvPr>
            <p:cNvCxnSpPr/>
            <p:nvPr/>
          </p:nvCxnSpPr>
          <p:spPr>
            <a:xfrm>
              <a:off x="4440378" y="3562758"/>
              <a:ext cx="3671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3C6D70B-412B-49EB-99BB-A851BD117D60}"/>
                </a:ext>
              </a:extLst>
            </p:cNvPr>
            <p:cNvCxnSpPr/>
            <p:nvPr/>
          </p:nvCxnSpPr>
          <p:spPr>
            <a:xfrm>
              <a:off x="5985159" y="3580994"/>
              <a:ext cx="36714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39B4B7-513F-497B-95B2-8B38C26795A1}"/>
                </a:ext>
              </a:extLst>
            </p:cNvPr>
            <p:cNvCxnSpPr>
              <a:cxnSpLocks/>
            </p:cNvCxnSpPr>
            <p:nvPr/>
          </p:nvCxnSpPr>
          <p:spPr>
            <a:xfrm>
              <a:off x="7529950" y="3164131"/>
              <a:ext cx="32999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F294A0A-9F52-4730-863C-B4E537E493E0}"/>
                </a:ext>
              </a:extLst>
            </p:cNvPr>
            <p:cNvCxnSpPr>
              <a:cxnSpLocks/>
            </p:cNvCxnSpPr>
            <p:nvPr/>
          </p:nvCxnSpPr>
          <p:spPr>
            <a:xfrm>
              <a:off x="7529950" y="3580993"/>
              <a:ext cx="442464"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8459536-C7B5-4592-88BD-C7BA6BE0A021}"/>
                </a:ext>
              </a:extLst>
            </p:cNvPr>
            <p:cNvCxnSpPr/>
            <p:nvPr/>
          </p:nvCxnSpPr>
          <p:spPr>
            <a:xfrm>
              <a:off x="9081654" y="3826658"/>
              <a:ext cx="367146"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0F031BD-803B-435E-9D46-DAEA39AC910D}"/>
                </a:ext>
              </a:extLst>
            </p:cNvPr>
            <p:cNvCxnSpPr>
              <a:cxnSpLocks/>
            </p:cNvCxnSpPr>
            <p:nvPr/>
          </p:nvCxnSpPr>
          <p:spPr>
            <a:xfrm flipV="1">
              <a:off x="10563225" y="3837365"/>
              <a:ext cx="266715" cy="2815"/>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4047EE5-E621-42F4-BE91-9F39FEFAC381}"/>
                </a:ext>
              </a:extLst>
            </p:cNvPr>
            <p:cNvCxnSpPr>
              <a:cxnSpLocks/>
            </p:cNvCxnSpPr>
            <p:nvPr/>
          </p:nvCxnSpPr>
          <p:spPr>
            <a:xfrm>
              <a:off x="9061733" y="3390543"/>
              <a:ext cx="1768208"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E72F07F-AE5D-47D0-AB1A-1E0301A9E602}"/>
                </a:ext>
              </a:extLst>
            </p:cNvPr>
            <p:cNvCxnSpPr>
              <a:cxnSpLocks/>
            </p:cNvCxnSpPr>
            <p:nvPr/>
          </p:nvCxnSpPr>
          <p:spPr>
            <a:xfrm>
              <a:off x="3554553" y="4077662"/>
              <a:ext cx="0" cy="107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4C1DEAD-B63C-4697-96F5-BD1D1CD68D41}"/>
                </a:ext>
              </a:extLst>
            </p:cNvPr>
            <p:cNvCxnSpPr>
              <a:cxnSpLocks/>
            </p:cNvCxnSpPr>
            <p:nvPr/>
          </p:nvCxnSpPr>
          <p:spPr>
            <a:xfrm flipV="1">
              <a:off x="4042922" y="4077662"/>
              <a:ext cx="0" cy="10634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B21463B-70E9-4061-8277-9BA9C9F60C63}"/>
                </a:ext>
              </a:extLst>
            </p:cNvPr>
            <p:cNvSpPr txBox="1"/>
            <p:nvPr/>
          </p:nvSpPr>
          <p:spPr>
            <a:xfrm>
              <a:off x="4007895" y="4218266"/>
              <a:ext cx="1163752" cy="861774"/>
            </a:xfrm>
            <a:prstGeom prst="rect">
              <a:avLst/>
            </a:prstGeom>
            <a:noFill/>
          </p:spPr>
          <p:txBody>
            <a:bodyPr wrap="square" rtlCol="0">
              <a:spAutoFit/>
            </a:bodyPr>
            <a:lstStyle/>
            <a:p>
              <a:r>
                <a:rPr lang="en-US" sz="1000" dirty="0"/>
                <a:t>Public Comments, Request Public Meeting, Request Contested Case Hearing</a:t>
              </a:r>
            </a:p>
          </p:txBody>
        </p:sp>
        <p:sp>
          <p:nvSpPr>
            <p:cNvPr id="40" name="TextBox 39">
              <a:extLst>
                <a:ext uri="{FF2B5EF4-FFF2-40B4-BE49-F238E27FC236}">
                  <a16:creationId xmlns:a16="http://schemas.microsoft.com/office/drawing/2014/main" id="{7EB809F4-1D5F-4F41-9339-28E273089B35}"/>
                </a:ext>
              </a:extLst>
            </p:cNvPr>
            <p:cNvSpPr txBox="1"/>
            <p:nvPr/>
          </p:nvSpPr>
          <p:spPr>
            <a:xfrm>
              <a:off x="2703361" y="4256747"/>
              <a:ext cx="1002762" cy="861774"/>
            </a:xfrm>
            <a:prstGeom prst="rect">
              <a:avLst/>
            </a:prstGeom>
            <a:noFill/>
          </p:spPr>
          <p:txBody>
            <a:bodyPr wrap="square" rtlCol="0">
              <a:spAutoFit/>
            </a:bodyPr>
            <a:lstStyle/>
            <a:p>
              <a:r>
                <a:rPr lang="en-US" sz="1000" dirty="0"/>
                <a:t>Notice of Receipt and Intent to Obtain Permit (NORI) </a:t>
              </a:r>
            </a:p>
          </p:txBody>
        </p:sp>
        <p:cxnSp>
          <p:nvCxnSpPr>
            <p:cNvPr id="41" name="Straight Arrow Connector 40">
              <a:extLst>
                <a:ext uri="{FF2B5EF4-FFF2-40B4-BE49-F238E27FC236}">
                  <a16:creationId xmlns:a16="http://schemas.microsoft.com/office/drawing/2014/main" id="{918B94C1-3CEC-4002-8E04-F9AC13F4B029}"/>
                </a:ext>
              </a:extLst>
            </p:cNvPr>
            <p:cNvCxnSpPr>
              <a:cxnSpLocks/>
            </p:cNvCxnSpPr>
            <p:nvPr/>
          </p:nvCxnSpPr>
          <p:spPr>
            <a:xfrm>
              <a:off x="6676174" y="4077662"/>
              <a:ext cx="0" cy="107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50BDE66-23B4-4BF8-BAAA-7C734BEE8689}"/>
                </a:ext>
              </a:extLst>
            </p:cNvPr>
            <p:cNvCxnSpPr>
              <a:cxnSpLocks/>
            </p:cNvCxnSpPr>
            <p:nvPr/>
          </p:nvCxnSpPr>
          <p:spPr>
            <a:xfrm flipV="1">
              <a:off x="7164543" y="4077662"/>
              <a:ext cx="0" cy="10634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D3D4A39-6D31-46EC-A9F4-CFEF39386C59}"/>
                </a:ext>
              </a:extLst>
            </p:cNvPr>
            <p:cNvSpPr txBox="1"/>
            <p:nvPr/>
          </p:nvSpPr>
          <p:spPr>
            <a:xfrm>
              <a:off x="5834926" y="4199715"/>
              <a:ext cx="946435" cy="1015663"/>
            </a:xfrm>
            <a:prstGeom prst="rect">
              <a:avLst/>
            </a:prstGeom>
            <a:noFill/>
          </p:spPr>
          <p:txBody>
            <a:bodyPr wrap="square" rtlCol="0">
              <a:spAutoFit/>
            </a:bodyPr>
            <a:lstStyle/>
            <a:p>
              <a:r>
                <a:rPr lang="en-US" sz="1000" dirty="0"/>
                <a:t>Notice of </a:t>
              </a:r>
            </a:p>
            <a:p>
              <a:r>
                <a:rPr lang="en-US" sz="1000" dirty="0"/>
                <a:t>Application &amp;</a:t>
              </a:r>
            </a:p>
            <a:p>
              <a:r>
                <a:rPr lang="en-US" sz="1000" dirty="0"/>
                <a:t>Preliminary </a:t>
              </a:r>
            </a:p>
            <a:p>
              <a:r>
                <a:rPr lang="en-US" sz="1000" dirty="0"/>
                <a:t>Decision (NAPD)  </a:t>
              </a:r>
            </a:p>
            <a:p>
              <a:endParaRPr lang="en-US" sz="1000" dirty="0"/>
            </a:p>
          </p:txBody>
        </p:sp>
        <p:cxnSp>
          <p:nvCxnSpPr>
            <p:cNvPr id="44" name="Straight Arrow Connector 43">
              <a:extLst>
                <a:ext uri="{FF2B5EF4-FFF2-40B4-BE49-F238E27FC236}">
                  <a16:creationId xmlns:a16="http://schemas.microsoft.com/office/drawing/2014/main" id="{47AB09B2-0203-4ED3-BBC2-8A125127E89B}"/>
                </a:ext>
              </a:extLst>
            </p:cNvPr>
            <p:cNvCxnSpPr>
              <a:cxnSpLocks/>
            </p:cNvCxnSpPr>
            <p:nvPr/>
          </p:nvCxnSpPr>
          <p:spPr>
            <a:xfrm>
              <a:off x="2005410" y="1991226"/>
              <a:ext cx="0" cy="107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74930ED-2262-4A76-B184-F5AEC18C0B63}"/>
                </a:ext>
              </a:extLst>
            </p:cNvPr>
            <p:cNvCxnSpPr>
              <a:cxnSpLocks/>
            </p:cNvCxnSpPr>
            <p:nvPr/>
          </p:nvCxnSpPr>
          <p:spPr>
            <a:xfrm flipV="1">
              <a:off x="2493779" y="1991227"/>
              <a:ext cx="0" cy="10634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401AB13-FA06-4B06-A3E3-77C04C221114}"/>
                </a:ext>
              </a:extLst>
            </p:cNvPr>
            <p:cNvSpPr txBox="1"/>
            <p:nvPr/>
          </p:nvSpPr>
          <p:spPr>
            <a:xfrm>
              <a:off x="2488618" y="2354235"/>
              <a:ext cx="794906" cy="400110"/>
            </a:xfrm>
            <a:prstGeom prst="rect">
              <a:avLst/>
            </a:prstGeom>
            <a:noFill/>
          </p:spPr>
          <p:txBody>
            <a:bodyPr wrap="square" rtlCol="0">
              <a:spAutoFit/>
            </a:bodyPr>
            <a:lstStyle/>
            <a:p>
              <a:r>
                <a:rPr lang="en-US" sz="1000" dirty="0"/>
                <a:t>Questions</a:t>
              </a:r>
            </a:p>
            <a:p>
              <a:r>
                <a:rPr lang="en-US" sz="1000" dirty="0"/>
                <a:t>From TCEQ</a:t>
              </a:r>
            </a:p>
          </p:txBody>
        </p:sp>
        <p:sp>
          <p:nvSpPr>
            <p:cNvPr id="47" name="TextBox 46">
              <a:extLst>
                <a:ext uri="{FF2B5EF4-FFF2-40B4-BE49-F238E27FC236}">
                  <a16:creationId xmlns:a16="http://schemas.microsoft.com/office/drawing/2014/main" id="{818DAC56-FCC5-4074-BB10-B868C42EFA59}"/>
                </a:ext>
              </a:extLst>
            </p:cNvPr>
            <p:cNvSpPr txBox="1"/>
            <p:nvPr/>
          </p:nvSpPr>
          <p:spPr>
            <a:xfrm>
              <a:off x="1327364" y="2354235"/>
              <a:ext cx="794905" cy="400110"/>
            </a:xfrm>
            <a:prstGeom prst="rect">
              <a:avLst/>
            </a:prstGeom>
            <a:noFill/>
          </p:spPr>
          <p:txBody>
            <a:bodyPr wrap="square" rtlCol="0">
              <a:spAutoFit/>
            </a:bodyPr>
            <a:lstStyle/>
            <a:p>
              <a:r>
                <a:rPr lang="en-US" sz="1000" dirty="0"/>
                <a:t>Submit to TCEQ</a:t>
              </a:r>
            </a:p>
          </p:txBody>
        </p:sp>
        <p:cxnSp>
          <p:nvCxnSpPr>
            <p:cNvPr id="48" name="Straight Arrow Connector 47">
              <a:extLst>
                <a:ext uri="{FF2B5EF4-FFF2-40B4-BE49-F238E27FC236}">
                  <a16:creationId xmlns:a16="http://schemas.microsoft.com/office/drawing/2014/main" id="{13495AFA-17BE-4B99-B8AA-AA9FC33C4F0A}"/>
                </a:ext>
              </a:extLst>
            </p:cNvPr>
            <p:cNvCxnSpPr>
              <a:cxnSpLocks/>
            </p:cNvCxnSpPr>
            <p:nvPr/>
          </p:nvCxnSpPr>
          <p:spPr>
            <a:xfrm>
              <a:off x="5191965" y="1991226"/>
              <a:ext cx="0" cy="107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1CC20E0-8A1D-468C-9EC8-DCEDA100ECFB}"/>
                </a:ext>
              </a:extLst>
            </p:cNvPr>
            <p:cNvCxnSpPr>
              <a:cxnSpLocks/>
            </p:cNvCxnSpPr>
            <p:nvPr/>
          </p:nvCxnSpPr>
          <p:spPr>
            <a:xfrm flipV="1">
              <a:off x="5680334" y="1991227"/>
              <a:ext cx="0" cy="10634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CC566B7A-DA1A-4357-BE03-46966863C2C0}"/>
                </a:ext>
              </a:extLst>
            </p:cNvPr>
            <p:cNvSpPr txBox="1"/>
            <p:nvPr/>
          </p:nvSpPr>
          <p:spPr>
            <a:xfrm>
              <a:off x="5675173" y="2354235"/>
              <a:ext cx="794906" cy="400110"/>
            </a:xfrm>
            <a:prstGeom prst="rect">
              <a:avLst/>
            </a:prstGeom>
            <a:noFill/>
          </p:spPr>
          <p:txBody>
            <a:bodyPr wrap="square" rtlCol="0">
              <a:spAutoFit/>
            </a:bodyPr>
            <a:lstStyle/>
            <a:p>
              <a:r>
                <a:rPr lang="en-US" sz="1000" dirty="0"/>
                <a:t>Questions</a:t>
              </a:r>
            </a:p>
            <a:p>
              <a:r>
                <a:rPr lang="en-US" sz="1000" dirty="0"/>
                <a:t>From TCEQ</a:t>
              </a:r>
            </a:p>
          </p:txBody>
        </p:sp>
        <p:sp>
          <p:nvSpPr>
            <p:cNvPr id="51" name="TextBox 50">
              <a:extLst>
                <a:ext uri="{FF2B5EF4-FFF2-40B4-BE49-F238E27FC236}">
                  <a16:creationId xmlns:a16="http://schemas.microsoft.com/office/drawing/2014/main" id="{D148D84E-8FC2-4FEB-BCF7-3DF6ECF0FAD6}"/>
                </a:ext>
              </a:extLst>
            </p:cNvPr>
            <p:cNvSpPr txBox="1"/>
            <p:nvPr/>
          </p:nvSpPr>
          <p:spPr>
            <a:xfrm>
              <a:off x="4513919" y="2354235"/>
              <a:ext cx="794905" cy="400110"/>
            </a:xfrm>
            <a:prstGeom prst="rect">
              <a:avLst/>
            </a:prstGeom>
            <a:noFill/>
          </p:spPr>
          <p:txBody>
            <a:bodyPr wrap="square" rtlCol="0">
              <a:spAutoFit/>
            </a:bodyPr>
            <a:lstStyle/>
            <a:p>
              <a:r>
                <a:rPr lang="en-US" sz="1000" dirty="0"/>
                <a:t>Submit to TCEQ</a:t>
              </a:r>
            </a:p>
          </p:txBody>
        </p:sp>
        <p:sp>
          <p:nvSpPr>
            <p:cNvPr id="52" name="Rectangle 51">
              <a:extLst>
                <a:ext uri="{FF2B5EF4-FFF2-40B4-BE49-F238E27FC236}">
                  <a16:creationId xmlns:a16="http://schemas.microsoft.com/office/drawing/2014/main" id="{4DEC3CB4-BD71-48E1-B1A8-BF7E0F09D107}"/>
                </a:ext>
              </a:extLst>
            </p:cNvPr>
            <p:cNvSpPr/>
            <p:nvPr/>
          </p:nvSpPr>
          <p:spPr>
            <a:xfrm>
              <a:off x="7972414" y="5174635"/>
              <a:ext cx="1089319" cy="75848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3" name="TextBox 52">
              <a:extLst>
                <a:ext uri="{FF2B5EF4-FFF2-40B4-BE49-F238E27FC236}">
                  <a16:creationId xmlns:a16="http://schemas.microsoft.com/office/drawing/2014/main" id="{71A240E6-5ED2-4580-9C32-A8337E57E6B6}"/>
                </a:ext>
              </a:extLst>
            </p:cNvPr>
            <p:cNvSpPr txBox="1"/>
            <p:nvPr/>
          </p:nvSpPr>
          <p:spPr>
            <a:xfrm>
              <a:off x="8030440" y="5299752"/>
              <a:ext cx="1013108" cy="553998"/>
            </a:xfrm>
            <a:prstGeom prst="rect">
              <a:avLst/>
            </a:prstGeom>
            <a:noFill/>
          </p:spPr>
          <p:txBody>
            <a:bodyPr wrap="square" rtlCol="0">
              <a:spAutoFit/>
            </a:bodyPr>
            <a:lstStyle/>
            <a:p>
              <a:r>
                <a:rPr lang="en-US" sz="1000" dirty="0"/>
                <a:t>Public participation in meeting</a:t>
              </a:r>
            </a:p>
          </p:txBody>
        </p:sp>
        <p:sp>
          <p:nvSpPr>
            <p:cNvPr id="54" name="Rectangle 53">
              <a:extLst>
                <a:ext uri="{FF2B5EF4-FFF2-40B4-BE49-F238E27FC236}">
                  <a16:creationId xmlns:a16="http://schemas.microsoft.com/office/drawing/2014/main" id="{643DF045-E85C-411F-A401-5F8AFF1ABC61}"/>
                </a:ext>
              </a:extLst>
            </p:cNvPr>
            <p:cNvSpPr/>
            <p:nvPr/>
          </p:nvSpPr>
          <p:spPr>
            <a:xfrm>
              <a:off x="9448793" y="5173650"/>
              <a:ext cx="1089319" cy="75947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5" name="TextBox 54">
              <a:extLst>
                <a:ext uri="{FF2B5EF4-FFF2-40B4-BE49-F238E27FC236}">
                  <a16:creationId xmlns:a16="http://schemas.microsoft.com/office/drawing/2014/main" id="{F4479B3F-FD2D-4963-A231-7707DEB91B07}"/>
                </a:ext>
              </a:extLst>
            </p:cNvPr>
            <p:cNvSpPr txBox="1"/>
            <p:nvPr/>
          </p:nvSpPr>
          <p:spPr>
            <a:xfrm>
              <a:off x="9507705" y="5289502"/>
              <a:ext cx="1013108" cy="553998"/>
            </a:xfrm>
            <a:prstGeom prst="rect">
              <a:avLst/>
            </a:prstGeom>
            <a:noFill/>
          </p:spPr>
          <p:txBody>
            <a:bodyPr wrap="square" rtlCol="0">
              <a:spAutoFit/>
            </a:bodyPr>
            <a:lstStyle/>
            <a:p>
              <a:r>
                <a:rPr lang="en-US" sz="1000" dirty="0"/>
                <a:t>Only Affected Parties allowed to participate             </a:t>
              </a:r>
            </a:p>
          </p:txBody>
        </p:sp>
        <p:cxnSp>
          <p:nvCxnSpPr>
            <p:cNvPr id="56" name="Straight Arrow Connector 55">
              <a:extLst>
                <a:ext uri="{FF2B5EF4-FFF2-40B4-BE49-F238E27FC236}">
                  <a16:creationId xmlns:a16="http://schemas.microsoft.com/office/drawing/2014/main" id="{7CA2888B-16DF-474E-A1BD-E769A15A1954}"/>
                </a:ext>
              </a:extLst>
            </p:cNvPr>
            <p:cNvCxnSpPr>
              <a:cxnSpLocks/>
              <a:stCxn id="52" idx="0"/>
            </p:cNvCxnSpPr>
            <p:nvPr/>
          </p:nvCxnSpPr>
          <p:spPr>
            <a:xfrm flipV="1">
              <a:off x="8517073" y="4092525"/>
              <a:ext cx="0" cy="108211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D34E19D-678E-42FD-9630-C9A085CC9745}"/>
                </a:ext>
              </a:extLst>
            </p:cNvPr>
            <p:cNvCxnSpPr>
              <a:cxnSpLocks/>
            </p:cNvCxnSpPr>
            <p:nvPr/>
          </p:nvCxnSpPr>
          <p:spPr>
            <a:xfrm flipV="1">
              <a:off x="9993451" y="4073870"/>
              <a:ext cx="0" cy="108211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F450E51-9037-4996-8B96-F480F2429E94}"/>
                </a:ext>
              </a:extLst>
            </p:cNvPr>
            <p:cNvSpPr txBox="1"/>
            <p:nvPr/>
          </p:nvSpPr>
          <p:spPr>
            <a:xfrm>
              <a:off x="8535266" y="4455532"/>
              <a:ext cx="794906" cy="400110"/>
            </a:xfrm>
            <a:prstGeom prst="rect">
              <a:avLst/>
            </a:prstGeom>
            <a:noFill/>
          </p:spPr>
          <p:txBody>
            <a:bodyPr wrap="square" rtlCol="0">
              <a:spAutoFit/>
            </a:bodyPr>
            <a:lstStyle/>
            <a:p>
              <a:r>
                <a:rPr lang="en-US" sz="1000" dirty="0"/>
                <a:t>Public</a:t>
              </a:r>
            </a:p>
            <a:p>
              <a:r>
                <a:rPr lang="en-US" sz="1000" dirty="0"/>
                <a:t>Comments</a:t>
              </a:r>
            </a:p>
          </p:txBody>
        </p:sp>
        <p:sp>
          <p:nvSpPr>
            <p:cNvPr id="59" name="TextBox 58">
              <a:extLst>
                <a:ext uri="{FF2B5EF4-FFF2-40B4-BE49-F238E27FC236}">
                  <a16:creationId xmlns:a16="http://schemas.microsoft.com/office/drawing/2014/main" id="{FCE880E1-45E2-49A6-B46D-B3FA96FA419E}"/>
                </a:ext>
              </a:extLst>
            </p:cNvPr>
            <p:cNvSpPr txBox="1"/>
            <p:nvPr/>
          </p:nvSpPr>
          <p:spPr>
            <a:xfrm>
              <a:off x="9994746" y="4356234"/>
              <a:ext cx="794906" cy="553998"/>
            </a:xfrm>
            <a:prstGeom prst="rect">
              <a:avLst/>
            </a:prstGeom>
            <a:noFill/>
          </p:spPr>
          <p:txBody>
            <a:bodyPr wrap="square" rtlCol="0">
              <a:spAutoFit/>
            </a:bodyPr>
            <a:lstStyle/>
            <a:p>
              <a:r>
                <a:rPr lang="en-US" sz="1000" dirty="0"/>
                <a:t>Testimony/</a:t>
              </a:r>
            </a:p>
            <a:p>
              <a:r>
                <a:rPr lang="en-US" sz="1000" dirty="0"/>
                <a:t>Present evidence</a:t>
              </a:r>
            </a:p>
          </p:txBody>
        </p:sp>
        <p:sp>
          <p:nvSpPr>
            <p:cNvPr id="60" name="TextBox 59">
              <a:extLst>
                <a:ext uri="{FF2B5EF4-FFF2-40B4-BE49-F238E27FC236}">
                  <a16:creationId xmlns:a16="http://schemas.microsoft.com/office/drawing/2014/main" id="{BB6C29C1-C087-42B9-9A58-C3F6B8AD009B}"/>
                </a:ext>
              </a:extLst>
            </p:cNvPr>
            <p:cNvSpPr txBox="1"/>
            <p:nvPr/>
          </p:nvSpPr>
          <p:spPr>
            <a:xfrm>
              <a:off x="3095182" y="-28573"/>
              <a:ext cx="6791340" cy="861774"/>
            </a:xfrm>
            <a:prstGeom prst="rect">
              <a:avLst/>
            </a:prstGeom>
            <a:noFill/>
          </p:spPr>
          <p:txBody>
            <a:bodyPr wrap="square" rtlCol="0">
              <a:spAutoFit/>
            </a:bodyPr>
            <a:lstStyle/>
            <a:p>
              <a:pPr algn="ctr"/>
              <a:r>
                <a:rPr lang="en-US" sz="2800" dirty="0"/>
                <a:t>TCEQ Wastewater Discharge Permit Process </a:t>
              </a:r>
              <a:r>
                <a:rPr lang="en-US" sz="2200" dirty="0"/>
                <a:t>(TPDES Permits)</a:t>
              </a:r>
            </a:p>
          </p:txBody>
        </p:sp>
        <p:cxnSp>
          <p:nvCxnSpPr>
            <p:cNvPr id="61" name="Straight Connector 60">
              <a:extLst>
                <a:ext uri="{FF2B5EF4-FFF2-40B4-BE49-F238E27FC236}">
                  <a16:creationId xmlns:a16="http://schemas.microsoft.com/office/drawing/2014/main" id="{93D68AC1-B1E4-45F8-8E2F-2F69555DE958}"/>
                </a:ext>
              </a:extLst>
            </p:cNvPr>
            <p:cNvCxnSpPr/>
            <p:nvPr/>
          </p:nvCxnSpPr>
          <p:spPr>
            <a:xfrm>
              <a:off x="9539750" y="1170467"/>
              <a:ext cx="51607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1B5CD56-D816-40DC-A71A-DE5DC40A5D9D}"/>
                </a:ext>
              </a:extLst>
            </p:cNvPr>
            <p:cNvCxnSpPr/>
            <p:nvPr/>
          </p:nvCxnSpPr>
          <p:spPr>
            <a:xfrm>
              <a:off x="9552317" y="1441510"/>
              <a:ext cx="51607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0F683D6-9EC1-48B9-97E2-11375C717C1B}"/>
                </a:ext>
              </a:extLst>
            </p:cNvPr>
            <p:cNvSpPr txBox="1"/>
            <p:nvPr/>
          </p:nvSpPr>
          <p:spPr>
            <a:xfrm>
              <a:off x="10103447" y="1028135"/>
              <a:ext cx="1708409" cy="276999"/>
            </a:xfrm>
            <a:prstGeom prst="rect">
              <a:avLst/>
            </a:prstGeom>
            <a:noFill/>
          </p:spPr>
          <p:txBody>
            <a:bodyPr wrap="square" rtlCol="0">
              <a:spAutoFit/>
            </a:bodyPr>
            <a:lstStyle/>
            <a:p>
              <a:r>
                <a:rPr lang="en-US" sz="1200" dirty="0"/>
                <a:t>Mandatory Procedures</a:t>
              </a:r>
            </a:p>
          </p:txBody>
        </p:sp>
        <p:sp>
          <p:nvSpPr>
            <p:cNvPr id="64" name="TextBox 63">
              <a:extLst>
                <a:ext uri="{FF2B5EF4-FFF2-40B4-BE49-F238E27FC236}">
                  <a16:creationId xmlns:a16="http://schemas.microsoft.com/office/drawing/2014/main" id="{F841961B-6429-44EA-A1E3-54FC7D6B878C}"/>
                </a:ext>
              </a:extLst>
            </p:cNvPr>
            <p:cNvSpPr txBox="1"/>
            <p:nvPr/>
          </p:nvSpPr>
          <p:spPr>
            <a:xfrm>
              <a:off x="10114736" y="1331814"/>
              <a:ext cx="1510145" cy="276999"/>
            </a:xfrm>
            <a:prstGeom prst="rect">
              <a:avLst/>
            </a:prstGeom>
            <a:noFill/>
          </p:spPr>
          <p:txBody>
            <a:bodyPr wrap="square" rtlCol="0">
              <a:spAutoFit/>
            </a:bodyPr>
            <a:lstStyle/>
            <a:p>
              <a:r>
                <a:rPr lang="en-US" sz="1200" dirty="0"/>
                <a:t>Optional Procedures</a:t>
              </a:r>
            </a:p>
          </p:txBody>
        </p:sp>
        <p:sp>
          <p:nvSpPr>
            <p:cNvPr id="65" name="TextBox 64">
              <a:extLst>
                <a:ext uri="{FF2B5EF4-FFF2-40B4-BE49-F238E27FC236}">
                  <a16:creationId xmlns:a16="http://schemas.microsoft.com/office/drawing/2014/main" id="{C9704628-4FB4-4223-B780-1BF98806B65D}"/>
                </a:ext>
              </a:extLst>
            </p:cNvPr>
            <p:cNvSpPr txBox="1"/>
            <p:nvPr/>
          </p:nvSpPr>
          <p:spPr>
            <a:xfrm>
              <a:off x="-1" y="6081716"/>
              <a:ext cx="1625305" cy="848201"/>
            </a:xfrm>
            <a:prstGeom prst="rect">
              <a:avLst/>
            </a:prstGeom>
            <a:noFill/>
          </p:spPr>
          <p:txBody>
            <a:bodyPr wrap="square" rtlCol="0">
              <a:spAutoFit/>
            </a:bodyPr>
            <a:lstStyle/>
            <a:p>
              <a:r>
                <a:rPr lang="en-US" sz="2400" dirty="0"/>
                <a:t>TCEQ </a:t>
              </a:r>
            </a:p>
            <a:p>
              <a:r>
                <a:rPr lang="en-US" sz="2400" dirty="0"/>
                <a:t>Links</a:t>
              </a:r>
            </a:p>
          </p:txBody>
        </p:sp>
        <p:sp>
          <p:nvSpPr>
            <p:cNvPr id="66" name="TextBox 65">
              <a:extLst>
                <a:ext uri="{FF2B5EF4-FFF2-40B4-BE49-F238E27FC236}">
                  <a16:creationId xmlns:a16="http://schemas.microsoft.com/office/drawing/2014/main" id="{83F9B948-B98C-4C14-9D14-E376A1963EAE}"/>
                </a:ext>
              </a:extLst>
            </p:cNvPr>
            <p:cNvSpPr txBox="1"/>
            <p:nvPr/>
          </p:nvSpPr>
          <p:spPr>
            <a:xfrm>
              <a:off x="10688813" y="6235924"/>
              <a:ext cx="1521434" cy="430887"/>
            </a:xfrm>
            <a:prstGeom prst="rect">
              <a:avLst/>
            </a:prstGeom>
            <a:noFill/>
          </p:spPr>
          <p:txBody>
            <a:bodyPr wrap="square" rtlCol="0">
              <a:spAutoFit/>
            </a:bodyPr>
            <a:lstStyle/>
            <a:p>
              <a:pPr algn="ctr"/>
              <a:r>
                <a:rPr lang="en-US" sz="1100" dirty="0">
                  <a:hlinkClick r:id="rId2"/>
                </a:rPr>
                <a:t>Track Wastewater Permit Approvals</a:t>
              </a:r>
              <a:endParaRPr lang="en-US" sz="1100" dirty="0"/>
            </a:p>
          </p:txBody>
        </p:sp>
        <p:sp>
          <p:nvSpPr>
            <p:cNvPr id="67" name="TextBox 66">
              <a:extLst>
                <a:ext uri="{FF2B5EF4-FFF2-40B4-BE49-F238E27FC236}">
                  <a16:creationId xmlns:a16="http://schemas.microsoft.com/office/drawing/2014/main" id="{D2364CD3-9442-40D0-AE53-A881CF72C561}"/>
                </a:ext>
              </a:extLst>
            </p:cNvPr>
            <p:cNvSpPr txBox="1"/>
            <p:nvPr/>
          </p:nvSpPr>
          <p:spPr>
            <a:xfrm>
              <a:off x="3042352" y="6278940"/>
              <a:ext cx="1521434" cy="430887"/>
            </a:xfrm>
            <a:prstGeom prst="rect">
              <a:avLst/>
            </a:prstGeom>
            <a:noFill/>
          </p:spPr>
          <p:txBody>
            <a:bodyPr wrap="square" rtlCol="0">
              <a:spAutoFit/>
            </a:bodyPr>
            <a:lstStyle/>
            <a:p>
              <a:pPr algn="ctr"/>
              <a:r>
                <a:rPr lang="en-US" sz="1100" dirty="0">
                  <a:hlinkClick r:id="rId3"/>
                </a:rPr>
                <a:t>Comment On A Pending Permit</a:t>
              </a:r>
              <a:endParaRPr lang="en-US" sz="1100" dirty="0"/>
            </a:p>
          </p:txBody>
        </p:sp>
        <p:sp>
          <p:nvSpPr>
            <p:cNvPr id="68" name="TextBox 67">
              <a:extLst>
                <a:ext uri="{FF2B5EF4-FFF2-40B4-BE49-F238E27FC236}">
                  <a16:creationId xmlns:a16="http://schemas.microsoft.com/office/drawing/2014/main" id="{0FAE3750-437C-4D9F-80B1-472B179ECD57}"/>
                </a:ext>
              </a:extLst>
            </p:cNvPr>
            <p:cNvSpPr txBox="1"/>
            <p:nvPr/>
          </p:nvSpPr>
          <p:spPr>
            <a:xfrm>
              <a:off x="6168732" y="6291694"/>
              <a:ext cx="1521434" cy="430887"/>
            </a:xfrm>
            <a:prstGeom prst="rect">
              <a:avLst/>
            </a:prstGeom>
            <a:noFill/>
          </p:spPr>
          <p:txBody>
            <a:bodyPr wrap="square" rtlCol="0">
              <a:spAutoFit/>
            </a:bodyPr>
            <a:lstStyle/>
            <a:p>
              <a:pPr algn="ctr"/>
              <a:r>
                <a:rPr lang="en-US" sz="1100" dirty="0">
                  <a:hlinkClick r:id="rId3"/>
                </a:rPr>
                <a:t>Comment On A Pending Permit</a:t>
              </a:r>
              <a:endParaRPr lang="en-US" sz="1100" dirty="0"/>
            </a:p>
          </p:txBody>
        </p:sp>
        <p:sp>
          <p:nvSpPr>
            <p:cNvPr id="69" name="TextBox 68">
              <a:extLst>
                <a:ext uri="{FF2B5EF4-FFF2-40B4-BE49-F238E27FC236}">
                  <a16:creationId xmlns:a16="http://schemas.microsoft.com/office/drawing/2014/main" id="{EF787A73-F317-4056-BCCB-00CF33A1323E}"/>
                </a:ext>
              </a:extLst>
            </p:cNvPr>
            <p:cNvSpPr txBox="1"/>
            <p:nvPr/>
          </p:nvSpPr>
          <p:spPr>
            <a:xfrm>
              <a:off x="4623951" y="6275541"/>
              <a:ext cx="1521434" cy="430887"/>
            </a:xfrm>
            <a:prstGeom prst="rect">
              <a:avLst/>
            </a:prstGeom>
            <a:noFill/>
          </p:spPr>
          <p:txBody>
            <a:bodyPr wrap="square" rtlCol="0">
              <a:spAutoFit/>
            </a:bodyPr>
            <a:lstStyle/>
            <a:p>
              <a:pPr algn="ctr"/>
              <a:r>
                <a:rPr lang="en-US" sz="1100" dirty="0">
                  <a:hlinkClick r:id="rId4"/>
                </a:rPr>
                <a:t>Search TCEQ Database For Info On A Permit</a:t>
              </a:r>
              <a:endParaRPr lang="en-US" sz="1100" dirty="0"/>
            </a:p>
          </p:txBody>
        </p:sp>
        <p:sp>
          <p:nvSpPr>
            <p:cNvPr id="70" name="TextBox 69">
              <a:extLst>
                <a:ext uri="{FF2B5EF4-FFF2-40B4-BE49-F238E27FC236}">
                  <a16:creationId xmlns:a16="http://schemas.microsoft.com/office/drawing/2014/main" id="{8C3FE975-B343-43CA-892B-F2D3BEC10121}"/>
                </a:ext>
              </a:extLst>
            </p:cNvPr>
            <p:cNvSpPr txBox="1"/>
            <p:nvPr/>
          </p:nvSpPr>
          <p:spPr>
            <a:xfrm>
              <a:off x="1473321" y="6122078"/>
              <a:ext cx="1521434" cy="600164"/>
            </a:xfrm>
            <a:prstGeom prst="rect">
              <a:avLst/>
            </a:prstGeom>
            <a:noFill/>
          </p:spPr>
          <p:txBody>
            <a:bodyPr wrap="square" rtlCol="0">
              <a:spAutoFit/>
            </a:bodyPr>
            <a:lstStyle/>
            <a:p>
              <a:pPr algn="ctr"/>
              <a:r>
                <a:rPr lang="en-US" sz="1100" dirty="0">
                  <a:hlinkClick r:id="rId5"/>
                </a:rPr>
                <a:t>Read About Public Participation In Permit Process</a:t>
              </a:r>
              <a:endParaRPr lang="en-US" sz="1100" dirty="0"/>
            </a:p>
          </p:txBody>
        </p:sp>
        <p:sp>
          <p:nvSpPr>
            <p:cNvPr id="71" name="TextBox 70">
              <a:extLst>
                <a:ext uri="{FF2B5EF4-FFF2-40B4-BE49-F238E27FC236}">
                  <a16:creationId xmlns:a16="http://schemas.microsoft.com/office/drawing/2014/main" id="{F51321BD-AAB7-4FBF-B383-10B62F85A2BB}"/>
                </a:ext>
              </a:extLst>
            </p:cNvPr>
            <p:cNvSpPr txBox="1"/>
            <p:nvPr/>
          </p:nvSpPr>
          <p:spPr>
            <a:xfrm>
              <a:off x="8196941" y="6136229"/>
              <a:ext cx="2103741" cy="600164"/>
            </a:xfrm>
            <a:prstGeom prst="rect">
              <a:avLst/>
            </a:prstGeom>
            <a:noFill/>
          </p:spPr>
          <p:txBody>
            <a:bodyPr wrap="square" rtlCol="0">
              <a:spAutoFit/>
            </a:bodyPr>
            <a:lstStyle/>
            <a:p>
              <a:pPr algn="ctr"/>
              <a:r>
                <a:rPr lang="en-US" sz="1100" dirty="0">
                  <a:hlinkClick r:id="rId6"/>
                </a:rPr>
                <a:t>Read Texas Law School Guide: Public Participation In Permit Process</a:t>
              </a:r>
              <a:endParaRPr lang="en-US" sz="1100" dirty="0"/>
            </a:p>
          </p:txBody>
        </p:sp>
        <p:sp>
          <p:nvSpPr>
            <p:cNvPr id="72" name="Rectangle 71">
              <a:extLst>
                <a:ext uri="{FF2B5EF4-FFF2-40B4-BE49-F238E27FC236}">
                  <a16:creationId xmlns:a16="http://schemas.microsoft.com/office/drawing/2014/main" id="{09D40E4E-2BBE-40E2-A87A-BA0F7EF6B0D5}"/>
                </a:ext>
              </a:extLst>
            </p:cNvPr>
            <p:cNvSpPr/>
            <p:nvPr/>
          </p:nvSpPr>
          <p:spPr>
            <a:xfrm>
              <a:off x="1680709" y="911110"/>
              <a:ext cx="1177635" cy="101566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3" name="TextBox 72">
              <a:extLst>
                <a:ext uri="{FF2B5EF4-FFF2-40B4-BE49-F238E27FC236}">
                  <a16:creationId xmlns:a16="http://schemas.microsoft.com/office/drawing/2014/main" id="{D4C88C1E-033A-4EC7-82C5-9306F6EA497D}"/>
                </a:ext>
              </a:extLst>
            </p:cNvPr>
            <p:cNvSpPr txBox="1"/>
            <p:nvPr/>
          </p:nvSpPr>
          <p:spPr>
            <a:xfrm>
              <a:off x="7133403" y="4228789"/>
              <a:ext cx="1163752" cy="861774"/>
            </a:xfrm>
            <a:prstGeom prst="rect">
              <a:avLst/>
            </a:prstGeom>
            <a:noFill/>
          </p:spPr>
          <p:txBody>
            <a:bodyPr wrap="square" rtlCol="0">
              <a:spAutoFit/>
            </a:bodyPr>
            <a:lstStyle/>
            <a:p>
              <a:r>
                <a:rPr lang="en-US" sz="1000" dirty="0"/>
                <a:t>Public Comments, Request Public Meeting, Request Contested Case Hearing</a:t>
              </a:r>
            </a:p>
          </p:txBody>
        </p:sp>
      </p:grpSp>
    </p:spTree>
    <p:extLst>
      <p:ext uri="{BB962C8B-B14F-4D97-AF65-F5344CB8AC3E}">
        <p14:creationId xmlns:p14="http://schemas.microsoft.com/office/powerpoint/2010/main" val="1907265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utrophication">
            <a:hlinkClick r:id="" action="ppaction://media"/>
            <a:extLst>
              <a:ext uri="{FF2B5EF4-FFF2-40B4-BE49-F238E27FC236}">
                <a16:creationId xmlns:a16="http://schemas.microsoft.com/office/drawing/2014/main" id="{2EFC4F09-95A2-40BA-AD95-42AACA8EED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461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BBFBEB2A-4F81-4990-8356-3A7B457B9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97" y="0"/>
            <a:ext cx="10968606" cy="6858000"/>
          </a:xfrm>
          <a:prstGeom prst="rect">
            <a:avLst/>
          </a:prstGeom>
        </p:spPr>
      </p:pic>
    </p:spTree>
    <p:extLst>
      <p:ext uri="{BB962C8B-B14F-4D97-AF65-F5344CB8AC3E}">
        <p14:creationId xmlns:p14="http://schemas.microsoft.com/office/powerpoint/2010/main" val="50005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B69D-1D1E-403D-B7BF-B7404B225169}"/>
              </a:ext>
            </a:extLst>
          </p:cNvPr>
          <p:cNvSpPr>
            <a:spLocks noGrp="1"/>
          </p:cNvSpPr>
          <p:nvPr>
            <p:ph type="title"/>
          </p:nvPr>
        </p:nvSpPr>
        <p:spPr>
          <a:xfrm>
            <a:off x="838200" y="634920"/>
            <a:ext cx="10515600" cy="1325563"/>
          </a:xfrm>
        </p:spPr>
        <p:txBody>
          <a:bodyPr/>
          <a:lstStyle/>
          <a:p>
            <a:r>
              <a:rPr lang="en-US" b="1" dirty="0"/>
              <a:t>About</a:t>
            </a:r>
          </a:p>
        </p:txBody>
      </p:sp>
      <p:sp>
        <p:nvSpPr>
          <p:cNvPr id="4" name="Subtitle 2">
            <a:extLst>
              <a:ext uri="{FF2B5EF4-FFF2-40B4-BE49-F238E27FC236}">
                <a16:creationId xmlns:a16="http://schemas.microsoft.com/office/drawing/2014/main" id="{49354448-475E-4A88-BBF5-6323BFC0DCEC}"/>
              </a:ext>
            </a:extLst>
          </p:cNvPr>
          <p:cNvSpPr>
            <a:spLocks noGrp="1"/>
          </p:cNvSpPr>
          <p:nvPr>
            <p:ph idx="1"/>
          </p:nvPr>
        </p:nvSpPr>
        <p:spPr>
          <a:xfrm>
            <a:off x="838200" y="2136412"/>
            <a:ext cx="10515600" cy="4351338"/>
          </a:xfrm>
        </p:spPr>
        <p:txBody>
          <a:bodyPr>
            <a:normAutofit/>
          </a:bodyPr>
          <a:lstStyle/>
          <a:p>
            <a:r>
              <a:rPr lang="en-US" dirty="0"/>
              <a:t>An educational advocacy campaign of nonprofit organizations and citizens advancing sustainable alternatives to direct discharge throughout the Texas Hill Country and the Edwards Aquifer. </a:t>
            </a:r>
          </a:p>
          <a:p>
            <a:endParaRPr lang="en-US" dirty="0"/>
          </a:p>
          <a:p>
            <a:r>
              <a:rPr lang="en-US" dirty="0">
                <a:hlinkClick r:id="rId2"/>
              </a:rPr>
              <a:t>https://www.youtube.com/watch?v=nntwFnKw0zU&amp;t=25s</a:t>
            </a:r>
            <a:r>
              <a:rPr lang="en-US" dirty="0"/>
              <a:t> </a:t>
            </a:r>
          </a:p>
          <a:p>
            <a:pPr marL="0" indent="0">
              <a:buNone/>
            </a:pPr>
            <a:r>
              <a:rPr lang="en-US" dirty="0"/>
              <a:t>or</a:t>
            </a:r>
          </a:p>
          <a:p>
            <a:r>
              <a:rPr lang="en-US" dirty="0">
                <a:hlinkClick r:id="rId3"/>
              </a:rPr>
              <a:t>https://www.kvue.com/video/news/investigations/defenders/kvue-defenders-wastewater-in-waterways/269-8235854</a:t>
            </a:r>
            <a:endParaRPr lang="en-US" dirty="0"/>
          </a:p>
          <a:p>
            <a:pPr marL="0" indent="0">
              <a:buNone/>
            </a:pPr>
            <a:endParaRPr lang="en-US" dirty="0"/>
          </a:p>
        </p:txBody>
      </p:sp>
      <p:pic>
        <p:nvPicPr>
          <p:cNvPr id="5" name="Picture 4">
            <a:extLst>
              <a:ext uri="{FF2B5EF4-FFF2-40B4-BE49-F238E27FC236}">
                <a16:creationId xmlns:a16="http://schemas.microsoft.com/office/drawing/2014/main" id="{476A6AED-D4D1-4F94-8F2D-6B51DB9ED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103" y="95329"/>
            <a:ext cx="1820877" cy="1865154"/>
          </a:xfrm>
          <a:prstGeom prst="rect">
            <a:avLst/>
          </a:prstGeom>
        </p:spPr>
      </p:pic>
    </p:spTree>
    <p:extLst>
      <p:ext uri="{BB962C8B-B14F-4D97-AF65-F5344CB8AC3E}">
        <p14:creationId xmlns:p14="http://schemas.microsoft.com/office/powerpoint/2010/main" val="2680532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BB0E87-6EF9-4001-9FBD-7C66D988C6FF}"/>
              </a:ext>
            </a:extLst>
          </p:cNvPr>
          <p:cNvPicPr>
            <a:picLocks noChangeAspect="1"/>
          </p:cNvPicPr>
          <p:nvPr/>
        </p:nvPicPr>
        <p:blipFill>
          <a:blip r:embed="rId2"/>
          <a:stretch>
            <a:fillRect/>
          </a:stretch>
        </p:blipFill>
        <p:spPr>
          <a:xfrm>
            <a:off x="280220" y="113879"/>
            <a:ext cx="8247728" cy="6744121"/>
          </a:xfrm>
          <a:prstGeom prst="rect">
            <a:avLst/>
          </a:prstGeom>
        </p:spPr>
      </p:pic>
      <p:sp>
        <p:nvSpPr>
          <p:cNvPr id="3" name="TextBox 2">
            <a:extLst>
              <a:ext uri="{FF2B5EF4-FFF2-40B4-BE49-F238E27FC236}">
                <a16:creationId xmlns:a16="http://schemas.microsoft.com/office/drawing/2014/main" id="{8518173C-9193-4D9C-BE87-1ADC50B76EE9}"/>
              </a:ext>
            </a:extLst>
          </p:cNvPr>
          <p:cNvSpPr txBox="1"/>
          <p:nvPr/>
        </p:nvSpPr>
        <p:spPr>
          <a:xfrm>
            <a:off x="8967021" y="1351508"/>
            <a:ext cx="3052916" cy="4154984"/>
          </a:xfrm>
          <a:prstGeom prst="rect">
            <a:avLst/>
          </a:prstGeom>
          <a:noFill/>
        </p:spPr>
        <p:txBody>
          <a:bodyPr wrap="square" rtlCol="0">
            <a:spAutoFit/>
          </a:bodyPr>
          <a:lstStyle/>
          <a:p>
            <a:r>
              <a:rPr lang="en-US" sz="4400" dirty="0"/>
              <a:t>Comparison of different types of wastewater treatment systems</a:t>
            </a:r>
          </a:p>
        </p:txBody>
      </p:sp>
    </p:spTree>
    <p:extLst>
      <p:ext uri="{BB962C8B-B14F-4D97-AF65-F5344CB8AC3E}">
        <p14:creationId xmlns:p14="http://schemas.microsoft.com/office/powerpoint/2010/main" val="427649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Small Community / Large-Scale Decentralized Systems Don’t Have to be Smelly Eyesores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138" y="1787647"/>
            <a:ext cx="6096000" cy="4572000"/>
          </a:xfrm>
        </p:spPr>
      </p:pic>
      <p:sp>
        <p:nvSpPr>
          <p:cNvPr id="7" name="TextBox 6"/>
          <p:cNvSpPr txBox="1"/>
          <p:nvPr/>
        </p:nvSpPr>
        <p:spPr>
          <a:xfrm>
            <a:off x="7502770" y="1899138"/>
            <a:ext cx="4466492" cy="4832092"/>
          </a:xfrm>
          <a:prstGeom prst="rect">
            <a:avLst/>
          </a:prstGeom>
          <a:noFill/>
        </p:spPr>
        <p:txBody>
          <a:bodyPr wrap="square" rtlCol="0">
            <a:spAutoFit/>
          </a:bodyPr>
          <a:lstStyle/>
          <a:p>
            <a:r>
              <a:rPr lang="en-US" sz="2800" dirty="0">
                <a:solidFill>
                  <a:prstClr val="black"/>
                </a:solidFill>
              </a:rPr>
              <a:t>This is one of many examples of large-scale decentralized / non-discharging treatment systems located right next to public use areas. Minimal landscaping is needed around these enclosed systems for them to blend well into the setting.</a:t>
            </a:r>
          </a:p>
        </p:txBody>
      </p:sp>
    </p:spTree>
    <p:extLst>
      <p:ext uri="{BB962C8B-B14F-4D97-AF65-F5344CB8AC3E}">
        <p14:creationId xmlns:p14="http://schemas.microsoft.com/office/powerpoint/2010/main" val="4062320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Two Very Different Approaches to Small Community Wastewater Treatment</a:t>
            </a:r>
          </a:p>
        </p:txBody>
      </p:sp>
      <p:pic>
        <p:nvPicPr>
          <p:cNvPr id="4" name="Content Placeholder 3" descr="C:\Users\Susan\Documents\My Documents\WERF Project\FINAL REPORT SECTIONS AND NOWRA PAPER\photos_for_WERF\photos_for_WERF\pic3.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1089" y="1875692"/>
            <a:ext cx="5591843" cy="3383280"/>
          </a:xfrm>
          <a:noFill/>
        </p:spPr>
      </p:pic>
      <p:pic>
        <p:nvPicPr>
          <p:cNvPr id="1027" name="Picture 3" descr="C:\Users\Susan\Documents\My Documents\Save Barton Creek Association - Dripping Springs\Case Studies\Aquapoint Photos - Stop and Shop etc\Foxboro S&amp;S 2_Labeled.JPG"/>
          <p:cNvPicPr>
            <a:picLocks noChangeAspect="1" noChangeArrowheads="1"/>
          </p:cNvPicPr>
          <p:nvPr/>
        </p:nvPicPr>
        <p:blipFill rotWithShape="1">
          <a:blip r:embed="rId3">
            <a:extLst>
              <a:ext uri="{28A0092B-C50C-407E-A947-70E740481C1C}">
                <a14:useLocalDpi xmlns:a14="http://schemas.microsoft.com/office/drawing/2010/main" val="0"/>
              </a:ext>
            </a:extLst>
          </a:blip>
          <a:srcRect t="16693"/>
          <a:stretch/>
        </p:blipFill>
        <p:spPr bwMode="auto">
          <a:xfrm>
            <a:off x="6006123" y="1875692"/>
            <a:ext cx="5852160" cy="3656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2707" y="5427674"/>
            <a:ext cx="6346609" cy="369332"/>
          </a:xfrm>
          <a:prstGeom prst="rect">
            <a:avLst/>
          </a:prstGeom>
          <a:noFill/>
        </p:spPr>
        <p:txBody>
          <a:bodyPr wrap="none" rtlCol="0">
            <a:spAutoFit/>
          </a:bodyPr>
          <a:lstStyle/>
          <a:p>
            <a:r>
              <a:rPr lang="en-US" dirty="0">
                <a:solidFill>
                  <a:prstClr val="black"/>
                </a:solidFill>
              </a:rPr>
              <a:t>Conventional Activated Sludge Category of Treatment</a:t>
            </a:r>
          </a:p>
        </p:txBody>
      </p:sp>
      <p:sp>
        <p:nvSpPr>
          <p:cNvPr id="6" name="TextBox 5"/>
          <p:cNvSpPr txBox="1"/>
          <p:nvPr/>
        </p:nvSpPr>
        <p:spPr>
          <a:xfrm>
            <a:off x="6873631" y="5622890"/>
            <a:ext cx="4365710" cy="923330"/>
          </a:xfrm>
          <a:prstGeom prst="rect">
            <a:avLst/>
          </a:prstGeom>
          <a:noFill/>
        </p:spPr>
        <p:txBody>
          <a:bodyPr wrap="square" rtlCol="0">
            <a:spAutoFit/>
          </a:bodyPr>
          <a:lstStyle/>
          <a:p>
            <a:pPr algn="ctr"/>
            <a:r>
              <a:rPr lang="en-US" dirty="0">
                <a:solidFill>
                  <a:prstClr val="black"/>
                </a:solidFill>
              </a:rPr>
              <a:t>Fixed Film / Attached Growth (Recirculating Trickling Filter) Category of Treatment</a:t>
            </a:r>
          </a:p>
        </p:txBody>
      </p:sp>
    </p:spTree>
    <p:extLst>
      <p:ext uri="{BB962C8B-B14F-4D97-AF65-F5344CB8AC3E}">
        <p14:creationId xmlns:p14="http://schemas.microsoft.com/office/powerpoint/2010/main" val="108274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111" y="192819"/>
            <a:ext cx="10058400" cy="1450757"/>
          </a:xfrm>
        </p:spPr>
        <p:txBody>
          <a:bodyPr/>
          <a:lstStyle/>
          <a:p>
            <a:r>
              <a:rPr lang="en-US" dirty="0"/>
              <a:t>Some Examples – Non-Discharge Large Scale Decentralized Wastewater Systems</a:t>
            </a:r>
          </a:p>
        </p:txBody>
      </p:sp>
      <p:pic>
        <p:nvPicPr>
          <p:cNvPr id="3074" name="Picture 2" descr="C:\Users\Susan\Documents\My Documents\Save Barton Creek Association - Dripping Springs\Case Studies\Mountaintop\AX and TMAX Next to Swimming Pool Deck_Label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823" y="1793629"/>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usan\Documents\My Documents\Save Barton Creek Association - Dripping Springs\Case Studies\Mountaintop\AX-MAX unit installed_St Thomas Condo Complex_Labe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5082" y="1793629"/>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usan\Documents\My Documents\Save Barton Creek Association - Dripping Springs\Case Studies\Mountaintop\Completed Sand Filter_St Thomas Condo Complex_Labe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8772" y="1793629"/>
            <a:ext cx="3651493"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627" y="4613738"/>
            <a:ext cx="4296369" cy="292388"/>
          </a:xfrm>
          <a:prstGeom prst="rect">
            <a:avLst/>
          </a:prstGeom>
          <a:noFill/>
        </p:spPr>
        <p:txBody>
          <a:bodyPr wrap="none" rtlCol="0">
            <a:spAutoFit/>
          </a:bodyPr>
          <a:lstStyle/>
          <a:p>
            <a:r>
              <a:rPr lang="en-US" sz="1300" dirty="0">
                <a:solidFill>
                  <a:prstClr val="black"/>
                </a:solidFill>
              </a:rPr>
              <a:t>Primary (left) and Secondary (right) Treatment Units</a:t>
            </a:r>
          </a:p>
        </p:txBody>
      </p:sp>
      <p:sp>
        <p:nvSpPr>
          <p:cNvPr id="9" name="TextBox 8"/>
          <p:cNvSpPr txBox="1"/>
          <p:nvPr/>
        </p:nvSpPr>
        <p:spPr>
          <a:xfrm>
            <a:off x="4467987" y="4627565"/>
            <a:ext cx="3256020" cy="292388"/>
          </a:xfrm>
          <a:prstGeom prst="rect">
            <a:avLst/>
          </a:prstGeom>
          <a:noFill/>
        </p:spPr>
        <p:txBody>
          <a:bodyPr wrap="none" rtlCol="0">
            <a:spAutoFit/>
          </a:bodyPr>
          <a:lstStyle/>
          <a:p>
            <a:r>
              <a:rPr lang="en-US" sz="1300" dirty="0">
                <a:solidFill>
                  <a:prstClr val="black"/>
                </a:solidFill>
              </a:rPr>
              <a:t>End view of Secondary Treatment Unit</a:t>
            </a:r>
          </a:p>
        </p:txBody>
      </p:sp>
      <p:sp>
        <p:nvSpPr>
          <p:cNvPr id="10" name="TextBox 9"/>
          <p:cNvSpPr txBox="1"/>
          <p:nvPr/>
        </p:nvSpPr>
        <p:spPr>
          <a:xfrm>
            <a:off x="7866184" y="4559877"/>
            <a:ext cx="4325815" cy="892552"/>
          </a:xfrm>
          <a:prstGeom prst="rect">
            <a:avLst/>
          </a:prstGeom>
          <a:noFill/>
        </p:spPr>
        <p:txBody>
          <a:bodyPr wrap="square" rtlCol="0">
            <a:spAutoFit/>
          </a:bodyPr>
          <a:lstStyle/>
          <a:p>
            <a:r>
              <a:rPr lang="en-US" sz="1300" dirty="0">
                <a:solidFill>
                  <a:prstClr val="black"/>
                </a:solidFill>
              </a:rPr>
              <a:t>Sand Polishing Filter (also next to Pool Deck);</a:t>
            </a:r>
          </a:p>
          <a:p>
            <a:r>
              <a:rPr lang="en-US" sz="1300" dirty="0">
                <a:solidFill>
                  <a:prstClr val="black"/>
                </a:solidFill>
              </a:rPr>
              <a:t>Following sand polishing, the effluent is UV-disinfected and a small amount of chlorine residual added for toilet flushing.</a:t>
            </a:r>
          </a:p>
        </p:txBody>
      </p:sp>
      <p:sp>
        <p:nvSpPr>
          <p:cNvPr id="5" name="TextBox 4"/>
          <p:cNvSpPr txBox="1"/>
          <p:nvPr/>
        </p:nvSpPr>
        <p:spPr>
          <a:xfrm>
            <a:off x="81627" y="5299266"/>
            <a:ext cx="11901035" cy="1200329"/>
          </a:xfrm>
          <a:prstGeom prst="rect">
            <a:avLst/>
          </a:prstGeom>
          <a:noFill/>
        </p:spPr>
        <p:txBody>
          <a:bodyPr wrap="square" rtlCol="0">
            <a:spAutoFit/>
          </a:bodyPr>
          <a:lstStyle/>
          <a:p>
            <a:r>
              <a:rPr lang="en-US" dirty="0">
                <a:solidFill>
                  <a:prstClr val="black"/>
                </a:solidFill>
              </a:rPr>
              <a:t>This system is located in the highest and steepest area of the island of St. Thomas, U.S. Virgin Islands. The system serves a 23-Unit condominium complex. Due to limited roof area for rainwater capture (multi-level complex), the treated water is needed for toilet flushing to reduce potable water needs. Water not needed for toilet flushing is used for landscape irrigation.</a:t>
            </a:r>
          </a:p>
        </p:txBody>
      </p:sp>
    </p:spTree>
    <p:extLst>
      <p:ext uri="{BB962C8B-B14F-4D97-AF65-F5344CB8AC3E}">
        <p14:creationId xmlns:p14="http://schemas.microsoft.com/office/powerpoint/2010/main" val="472726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7428"/>
          <a:stretch/>
        </p:blipFill>
        <p:spPr>
          <a:xfrm>
            <a:off x="2366962" y="303545"/>
            <a:ext cx="7143750" cy="1294274"/>
          </a:xfrm>
          <a:prstGeom prst="rect">
            <a:avLst/>
          </a:prstGeom>
        </p:spPr>
      </p:pic>
      <p:pic>
        <p:nvPicPr>
          <p:cNvPr id="3" name="Picture 2">
            <a:extLst>
              <a:ext uri="{FF2B5EF4-FFF2-40B4-BE49-F238E27FC236}">
                <a16:creationId xmlns:a16="http://schemas.microsoft.com/office/drawing/2014/main" id="{1661F614-2FE3-4AAB-B5BA-C3000EFCE1A4}"/>
              </a:ext>
            </a:extLst>
          </p:cNvPr>
          <p:cNvPicPr>
            <a:picLocks noChangeAspect="1"/>
          </p:cNvPicPr>
          <p:nvPr/>
        </p:nvPicPr>
        <p:blipFill>
          <a:blip r:embed="rId3"/>
          <a:stretch>
            <a:fillRect/>
          </a:stretch>
        </p:blipFill>
        <p:spPr>
          <a:xfrm>
            <a:off x="1443037" y="2112928"/>
            <a:ext cx="8991600" cy="1695450"/>
          </a:xfrm>
          <a:prstGeom prst="rect">
            <a:avLst/>
          </a:prstGeom>
        </p:spPr>
      </p:pic>
    </p:spTree>
    <p:extLst>
      <p:ext uri="{BB962C8B-B14F-4D97-AF65-F5344CB8AC3E}">
        <p14:creationId xmlns:p14="http://schemas.microsoft.com/office/powerpoint/2010/main" val="4144620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B3AD53-328C-4FFF-8D5A-D2EFD7986C59}"/>
              </a:ext>
            </a:extLst>
          </p:cNvPr>
          <p:cNvPicPr>
            <a:picLocks noChangeAspect="1"/>
          </p:cNvPicPr>
          <p:nvPr/>
        </p:nvPicPr>
        <p:blipFill>
          <a:blip r:embed="rId2"/>
          <a:stretch>
            <a:fillRect/>
          </a:stretch>
        </p:blipFill>
        <p:spPr>
          <a:xfrm>
            <a:off x="2570686" y="566680"/>
            <a:ext cx="6663506" cy="5724640"/>
          </a:xfrm>
          <a:prstGeom prst="rect">
            <a:avLst/>
          </a:prstGeom>
        </p:spPr>
      </p:pic>
    </p:spTree>
    <p:extLst>
      <p:ext uri="{BB962C8B-B14F-4D97-AF65-F5344CB8AC3E}">
        <p14:creationId xmlns:p14="http://schemas.microsoft.com/office/powerpoint/2010/main" val="409284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7186" y="0"/>
            <a:ext cx="6615113" cy="4689716"/>
          </a:xfrm>
          <a:prstGeom prst="rect">
            <a:avLst/>
          </a:prstGeom>
        </p:spPr>
      </p:pic>
      <p:pic>
        <p:nvPicPr>
          <p:cNvPr id="5" name="Picture 4"/>
          <p:cNvPicPr>
            <a:picLocks noChangeAspect="1"/>
          </p:cNvPicPr>
          <p:nvPr/>
        </p:nvPicPr>
        <p:blipFill>
          <a:blip r:embed="rId3"/>
          <a:stretch>
            <a:fillRect/>
          </a:stretch>
        </p:blipFill>
        <p:spPr>
          <a:xfrm>
            <a:off x="5183836" y="1728783"/>
            <a:ext cx="6608112" cy="4600975"/>
          </a:xfrm>
          <a:prstGeom prst="rect">
            <a:avLst/>
          </a:prstGeom>
        </p:spPr>
      </p:pic>
      <p:pic>
        <p:nvPicPr>
          <p:cNvPr id="3" name="Picture 2">
            <a:extLst>
              <a:ext uri="{FF2B5EF4-FFF2-40B4-BE49-F238E27FC236}">
                <a16:creationId xmlns:a16="http://schemas.microsoft.com/office/drawing/2014/main" id="{B960CC61-588F-4A2C-90EB-C1D16EAAA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968" y="4822721"/>
            <a:ext cx="1114577" cy="1141679"/>
          </a:xfrm>
          <a:prstGeom prst="rect">
            <a:avLst/>
          </a:prstGeom>
        </p:spPr>
      </p:pic>
      <p:pic>
        <p:nvPicPr>
          <p:cNvPr id="7" name="Picture 6">
            <a:extLst>
              <a:ext uri="{FF2B5EF4-FFF2-40B4-BE49-F238E27FC236}">
                <a16:creationId xmlns:a16="http://schemas.microsoft.com/office/drawing/2014/main" id="{6B434DDF-68F8-4BF1-9FA7-1B827B18939A}"/>
              </a:ext>
            </a:extLst>
          </p:cNvPr>
          <p:cNvPicPr>
            <a:picLocks noChangeAspect="1"/>
          </p:cNvPicPr>
          <p:nvPr/>
        </p:nvPicPr>
        <p:blipFill>
          <a:blip r:embed="rId5"/>
          <a:stretch>
            <a:fillRect/>
          </a:stretch>
        </p:blipFill>
        <p:spPr>
          <a:xfrm>
            <a:off x="5545394" y="4680215"/>
            <a:ext cx="3200399" cy="294564"/>
          </a:xfrm>
          <a:prstGeom prst="rect">
            <a:avLst/>
          </a:prstGeom>
        </p:spPr>
      </p:pic>
      <p:pic>
        <p:nvPicPr>
          <p:cNvPr id="8" name="Picture 7">
            <a:extLst>
              <a:ext uri="{FF2B5EF4-FFF2-40B4-BE49-F238E27FC236}">
                <a16:creationId xmlns:a16="http://schemas.microsoft.com/office/drawing/2014/main" id="{51B92666-BDD2-443D-B33C-C1397481DF68}"/>
              </a:ext>
            </a:extLst>
          </p:cNvPr>
          <p:cNvPicPr>
            <a:picLocks noChangeAspect="1"/>
          </p:cNvPicPr>
          <p:nvPr/>
        </p:nvPicPr>
        <p:blipFill>
          <a:blip r:embed="rId6"/>
          <a:stretch>
            <a:fillRect/>
          </a:stretch>
        </p:blipFill>
        <p:spPr>
          <a:xfrm rot="16200000">
            <a:off x="7546316" y="3045459"/>
            <a:ext cx="3093939" cy="460586"/>
          </a:xfrm>
          <a:prstGeom prst="rect">
            <a:avLst/>
          </a:prstGeom>
        </p:spPr>
      </p:pic>
    </p:spTree>
    <p:extLst>
      <p:ext uri="{BB962C8B-B14F-4D97-AF65-F5344CB8AC3E}">
        <p14:creationId xmlns:p14="http://schemas.microsoft.com/office/powerpoint/2010/main" val="29528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11" y="188686"/>
            <a:ext cx="12001889" cy="6502400"/>
          </a:xfrm>
          <a:prstGeom prst="rect">
            <a:avLst/>
          </a:prstGeom>
        </p:spPr>
      </p:pic>
    </p:spTree>
    <p:extLst>
      <p:ext uri="{BB962C8B-B14F-4D97-AF65-F5344CB8AC3E}">
        <p14:creationId xmlns:p14="http://schemas.microsoft.com/office/powerpoint/2010/main" val="64763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Principles</a:t>
            </a:r>
          </a:p>
        </p:txBody>
      </p:sp>
      <p:sp>
        <p:nvSpPr>
          <p:cNvPr id="3" name="Content Placeholder 2"/>
          <p:cNvSpPr>
            <a:spLocks noGrp="1"/>
          </p:cNvSpPr>
          <p:nvPr>
            <p:ph idx="1"/>
          </p:nvPr>
        </p:nvSpPr>
        <p:spPr>
          <a:xfrm>
            <a:off x="838200" y="1997551"/>
            <a:ext cx="10515600" cy="4546124"/>
          </a:xfrm>
        </p:spPr>
        <p:txBody>
          <a:bodyPr>
            <a:normAutofit/>
          </a:bodyPr>
          <a:lstStyle/>
          <a:p>
            <a:pPr marL="0" indent="0">
              <a:buNone/>
            </a:pPr>
            <a:endParaRPr lang="en-US" sz="2500" dirty="0"/>
          </a:p>
          <a:p>
            <a:r>
              <a:rPr lang="en-US" sz="2500" dirty="0"/>
              <a:t>Galvanize public support through a strategic outreach campaign that will persist for many years, beyond any single legislature. </a:t>
            </a:r>
          </a:p>
          <a:p>
            <a:r>
              <a:rPr lang="en-US" sz="2500" dirty="0"/>
              <a:t>The campaign revolves around an online petition, connected to an online engagement platform. </a:t>
            </a:r>
          </a:p>
          <a:p>
            <a:r>
              <a:rPr lang="en-US" sz="2500" dirty="0"/>
              <a:t>Make eco-friendly wastewater management the norm for towns and developers in the Hill Country.</a:t>
            </a:r>
          </a:p>
          <a:p>
            <a:r>
              <a:rPr lang="en-US" sz="2500" dirty="0"/>
              <a:t>Ultimately pass a statewide ban on direct stream discharge of treated sewage in the contributing and recharge zones of the Edwards Aquifer.</a:t>
            </a:r>
          </a:p>
          <a:p>
            <a:r>
              <a:rPr lang="en-US" sz="2500" dirty="0"/>
              <a:t>Organize a nonpartisan network of citizen activists who are informed about and involved in water quality issues affecting the aquifer.</a:t>
            </a:r>
          </a:p>
          <a:p>
            <a:endParaRPr lang="en-US" dirty="0"/>
          </a:p>
          <a:p>
            <a:endParaRPr lang="en-US" dirty="0"/>
          </a:p>
        </p:txBody>
      </p:sp>
      <p:pic>
        <p:nvPicPr>
          <p:cNvPr id="6" name="Picture 5">
            <a:extLst>
              <a:ext uri="{FF2B5EF4-FFF2-40B4-BE49-F238E27FC236}">
                <a16:creationId xmlns:a16="http://schemas.microsoft.com/office/drawing/2014/main" id="{91C981FF-D281-4714-AA57-8C6CEAFB7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608" y="132397"/>
            <a:ext cx="1820877" cy="1865154"/>
          </a:xfrm>
          <a:prstGeom prst="rect">
            <a:avLst/>
          </a:prstGeom>
        </p:spPr>
      </p:pic>
    </p:spTree>
    <p:extLst>
      <p:ext uri="{BB962C8B-B14F-4D97-AF65-F5344CB8AC3E}">
        <p14:creationId xmlns:p14="http://schemas.microsoft.com/office/powerpoint/2010/main" val="73589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2018 Engagement Areas</a:t>
            </a:r>
          </a:p>
        </p:txBody>
      </p:sp>
      <p:sp>
        <p:nvSpPr>
          <p:cNvPr id="3" name="Content Placeholder 2"/>
          <p:cNvSpPr>
            <a:spLocks noGrp="1"/>
          </p:cNvSpPr>
          <p:nvPr>
            <p:ph idx="1"/>
          </p:nvPr>
        </p:nvSpPr>
        <p:spPr>
          <a:xfrm>
            <a:off x="838200" y="1690688"/>
            <a:ext cx="10515600" cy="5167311"/>
          </a:xfrm>
        </p:spPr>
        <p:txBody>
          <a:bodyPr>
            <a:normAutofit lnSpcReduction="10000"/>
          </a:bodyPr>
          <a:lstStyle/>
          <a:p>
            <a:pPr marL="0" indent="0">
              <a:buNone/>
            </a:pPr>
            <a:endParaRPr lang="en-US" sz="2500" dirty="0"/>
          </a:p>
          <a:p>
            <a:r>
              <a:rPr lang="en-US" sz="2500" b="1" dirty="0"/>
              <a:t>Dripping Springs </a:t>
            </a:r>
            <a:r>
              <a:rPr lang="en-US" sz="2500" dirty="0"/>
              <a:t>– City of Dripping Springs applied for permit to dump 1M gallons/day of treated sewage into Onion Creek. Settlement reached in July to limit their direct discharge.</a:t>
            </a:r>
          </a:p>
          <a:p>
            <a:r>
              <a:rPr lang="en-US" sz="2500" b="1" dirty="0"/>
              <a:t>Liberty Hill </a:t>
            </a:r>
            <a:r>
              <a:rPr lang="en-US" sz="2500" dirty="0"/>
              <a:t>– Received permit in 2015 to dump 4M gallons/day of treated sewage into South San Gabriel River. NDS Campaign has supported local residents and coordinated media coverage to expose excessive algae problems that have occurred as a result of dumping</a:t>
            </a:r>
          </a:p>
          <a:p>
            <a:r>
              <a:rPr lang="en-US" sz="2500" b="1" dirty="0"/>
              <a:t>Wimberley</a:t>
            </a:r>
            <a:r>
              <a:rPr lang="en-US" sz="2500" dirty="0"/>
              <a:t> – City of Wimberley recently chose to use Aqua Texas for sewage treatment rather than build their own plant. NDS Campaign supported local residents and environmental groups in fighting this decision.</a:t>
            </a:r>
          </a:p>
          <a:p>
            <a:r>
              <a:rPr lang="en-US" sz="2500" b="1" dirty="0"/>
              <a:t>Blanco</a:t>
            </a:r>
            <a:r>
              <a:rPr lang="en-US" sz="2500" dirty="0"/>
              <a:t> – City of Blanco recently applied for permit to dump 1.6M gallons/day of treated sewage into the Blanco River. NDS Campaign has supported local residents as they organized the </a:t>
            </a:r>
            <a:r>
              <a:rPr lang="en-US" sz="2500" dirty="0">
                <a:hlinkClick r:id="rId3"/>
              </a:rPr>
              <a:t>www.protectourblanco.org</a:t>
            </a:r>
            <a:r>
              <a:rPr lang="en-US" sz="2500" dirty="0"/>
              <a:t> community. </a:t>
            </a:r>
          </a:p>
          <a:p>
            <a:endParaRPr lang="en-US" dirty="0"/>
          </a:p>
          <a:p>
            <a:endParaRPr lang="en-US" dirty="0"/>
          </a:p>
        </p:txBody>
      </p:sp>
      <p:pic>
        <p:nvPicPr>
          <p:cNvPr id="6" name="Picture 5">
            <a:extLst>
              <a:ext uri="{FF2B5EF4-FFF2-40B4-BE49-F238E27FC236}">
                <a16:creationId xmlns:a16="http://schemas.microsoft.com/office/drawing/2014/main" id="{91C981FF-D281-4714-AA57-8C6CEAFB7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607" y="132396"/>
            <a:ext cx="1820877" cy="1865154"/>
          </a:xfrm>
          <a:prstGeom prst="rect">
            <a:avLst/>
          </a:prstGeom>
        </p:spPr>
      </p:pic>
    </p:spTree>
    <p:extLst>
      <p:ext uri="{BB962C8B-B14F-4D97-AF65-F5344CB8AC3E}">
        <p14:creationId xmlns:p14="http://schemas.microsoft.com/office/powerpoint/2010/main" val="26589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Engagement Areas (continued)</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Honey Creek – </a:t>
            </a:r>
            <a:r>
              <a:rPr lang="en-US" dirty="0"/>
              <a:t>Silesia Properties recently applied for permit to dump 1/2M gallons/day of treated sewage into Honey Creek/Guadalupe River.  GEAA is organizing </a:t>
            </a:r>
            <a:r>
              <a:rPr lang="en-US" dirty="0" smtClean="0"/>
              <a:t>citizens and groups to </a:t>
            </a:r>
            <a:r>
              <a:rPr lang="en-US" dirty="0"/>
              <a:t>contest this permit. A public meeting was held on October </a:t>
            </a:r>
            <a:r>
              <a:rPr lang="en-US" dirty="0" smtClean="0"/>
              <a:t>17</a:t>
            </a:r>
            <a:r>
              <a:rPr lang="en-US" baseline="30000" dirty="0" smtClean="0"/>
              <a:t>th</a:t>
            </a:r>
            <a:r>
              <a:rPr lang="en-US" dirty="0" smtClean="0"/>
              <a:t> in </a:t>
            </a:r>
            <a:r>
              <a:rPr lang="en-US" dirty="0" err="1" smtClean="0"/>
              <a:t>Springbranch</a:t>
            </a:r>
            <a:r>
              <a:rPr lang="en-US" dirty="0" smtClean="0"/>
              <a:t> </a:t>
            </a:r>
            <a:r>
              <a:rPr lang="en-US" dirty="0"/>
              <a:t>to coordinate actions to protest both this and the Indian Creek permit.</a:t>
            </a:r>
          </a:p>
          <a:p>
            <a:r>
              <a:rPr lang="en-US" b="1" dirty="0" smtClean="0"/>
              <a:t>Indian </a:t>
            </a:r>
            <a:r>
              <a:rPr lang="en-US" b="1" dirty="0"/>
              <a:t>Creek </a:t>
            </a:r>
            <a:r>
              <a:rPr lang="en-US" b="1" dirty="0" smtClean="0"/>
              <a:t>-  </a:t>
            </a:r>
            <a:r>
              <a:rPr lang="en-US" dirty="0" smtClean="0"/>
              <a:t>DBT Investments L.P. recently </a:t>
            </a:r>
            <a:r>
              <a:rPr lang="en-US" dirty="0"/>
              <a:t>applied for permit to dump </a:t>
            </a:r>
            <a:r>
              <a:rPr lang="en-US" dirty="0" smtClean="0"/>
              <a:t>18,000 gallons/day of treated sewage into Indian Creek Creek/Cibolo Creek. GEAA is </a:t>
            </a:r>
            <a:r>
              <a:rPr lang="en-US" dirty="0"/>
              <a:t>helping organize </a:t>
            </a:r>
            <a:r>
              <a:rPr lang="en-US" dirty="0" smtClean="0"/>
              <a:t>citizens of Bulverde and </a:t>
            </a:r>
            <a:r>
              <a:rPr lang="en-US" dirty="0" err="1" smtClean="0"/>
              <a:t>Springbranch</a:t>
            </a:r>
            <a:r>
              <a:rPr lang="en-US" dirty="0" smtClean="0"/>
              <a:t> to contest this permit.</a:t>
            </a:r>
            <a:endParaRPr lang="en-US" dirty="0"/>
          </a:p>
          <a:p>
            <a:r>
              <a:rPr lang="en-US" b="1" dirty="0" smtClean="0"/>
              <a:t>Commissioners Creek – </a:t>
            </a:r>
            <a:r>
              <a:rPr lang="en-US" dirty="0" smtClean="0"/>
              <a:t>We just learned today of a new application to discharge 49,000/gallons/day into this creek in Bandera County on the Edwards Aquifer Contributing Zone.  The effluent will cross the Edwards Aquifer Recharge Zone downstream.</a:t>
            </a:r>
            <a:endParaRPr lang="en-US" dirty="0"/>
          </a:p>
        </p:txBody>
      </p:sp>
    </p:spTree>
    <p:extLst>
      <p:ext uri="{BB962C8B-B14F-4D97-AF65-F5344CB8AC3E}">
        <p14:creationId xmlns:p14="http://schemas.microsoft.com/office/powerpoint/2010/main" val="1533855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0500"/>
          </a:xfrm>
        </p:spPr>
        <p:txBody>
          <a:bodyPr>
            <a:noAutofit/>
          </a:bodyPr>
          <a:lstStyle/>
          <a:p>
            <a:r>
              <a:rPr lang="en-US" sz="3600" b="1" dirty="0" smtClean="0"/>
              <a:t>GEAA has worked to oppose many permits to directly discharge sewage effluent into waterways that recharge the Edwards Aquifer…</a:t>
            </a:r>
            <a:endParaRPr lang="en-US" sz="3600" b="1" dirty="0"/>
          </a:p>
        </p:txBody>
      </p:sp>
      <p:sp>
        <p:nvSpPr>
          <p:cNvPr id="3" name="Content Placeholder 2"/>
          <p:cNvSpPr>
            <a:spLocks noGrp="1"/>
          </p:cNvSpPr>
          <p:nvPr>
            <p:ph idx="1"/>
          </p:nvPr>
        </p:nvSpPr>
        <p:spPr>
          <a:xfrm>
            <a:off x="838200" y="2163337"/>
            <a:ext cx="10515600" cy="4013626"/>
          </a:xfrm>
        </p:spPr>
        <p:txBody>
          <a:bodyPr>
            <a:normAutofit fontScale="92500" lnSpcReduction="20000"/>
          </a:bodyPr>
          <a:lstStyle/>
          <a:p>
            <a:r>
              <a:rPr lang="en-US" dirty="0"/>
              <a:t>2007, the </a:t>
            </a:r>
            <a:r>
              <a:rPr lang="en-US" dirty="0" err="1"/>
              <a:t>Belterra</a:t>
            </a:r>
            <a:r>
              <a:rPr lang="en-US" dirty="0"/>
              <a:t> subdivision’s application to amend their TLAP to a TPDES to discharge wastewater into Bear Creek in Hays County was opposed by the Barton Springs Edwards Aquifer Conservation District, by Hays and Travis counties, and by 95% of the municipalities within that District.  Despite a recommendation from the Administrative Law Judge to stating that the “WCID has not met its burden of proving that the proposed discharge under the terms of the revised Draft Permit would not cause more than a de </a:t>
            </a:r>
            <a:r>
              <a:rPr lang="en-US" dirty="0" err="1"/>
              <a:t>minimis</a:t>
            </a:r>
            <a:r>
              <a:rPr lang="en-US" dirty="0"/>
              <a:t> degradation of Bear Creek, Edwards Aquifer, and Barton Springs, concerning algal growth in Barton Springs Pool”, </a:t>
            </a:r>
            <a:r>
              <a:rPr lang="en-US" dirty="0" err="1"/>
              <a:t>Belterra’s</a:t>
            </a:r>
            <a:r>
              <a:rPr lang="en-US" dirty="0"/>
              <a:t> permit was granted. In their ruling, TCEQ Commissioners cited their reluctance to effect a rule change that should, in their opinion, be a taken up by the State Legislature.  Ultimately, a negotiated settlement was reached that has resulted in no direct discharges to Bear Creek to date.</a:t>
            </a:r>
          </a:p>
        </p:txBody>
      </p:sp>
    </p:spTree>
    <p:extLst>
      <p:ext uri="{BB962C8B-B14F-4D97-AF65-F5344CB8AC3E}">
        <p14:creationId xmlns:p14="http://schemas.microsoft.com/office/powerpoint/2010/main" val="128513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17287"/>
            <a:ext cx="10515600" cy="4459675"/>
          </a:xfrm>
        </p:spPr>
        <p:txBody>
          <a:bodyPr>
            <a:normAutofit lnSpcReduction="10000"/>
          </a:bodyPr>
          <a:lstStyle/>
          <a:p>
            <a:r>
              <a:rPr lang="en-US" dirty="0"/>
              <a:t>In 2008, The Hills of Castle Rock in Medina County applied for a permit to discharge wastewater into the San Geronimo Creek. This application was contested by GEAA, San Antonio Water Systems, the San Geronimo Valley Alliance, and individual landowners on the basis that it would harm the quality of the water of San Geronimo Creek and the Edwards Aquifer. Additionally, both the SAWS Board of Directors and the City of San Antonio cited concerns about Hills of Castle Rocks plans to discharge into the San Geronimo as among their reasons for denying water service to this subdivision on December 4, 2007.  A settlement agreement between the San Geronimo Valley Alliance and Baruch Properties required the applicant to withdraw the TPDES permit and agree to land application.</a:t>
            </a:r>
          </a:p>
          <a:p>
            <a:endParaRPr lang="en-US" dirty="0"/>
          </a:p>
          <a:p>
            <a:endParaRPr lang="en-US" dirty="0"/>
          </a:p>
        </p:txBody>
      </p:sp>
      <p:sp>
        <p:nvSpPr>
          <p:cNvPr id="5" name="TextBox 4"/>
          <p:cNvSpPr txBox="1"/>
          <p:nvPr/>
        </p:nvSpPr>
        <p:spPr>
          <a:xfrm>
            <a:off x="925551" y="535259"/>
            <a:ext cx="10604810" cy="830997"/>
          </a:xfrm>
          <a:prstGeom prst="rect">
            <a:avLst/>
          </a:prstGeom>
          <a:noFill/>
        </p:spPr>
        <p:txBody>
          <a:bodyPr wrap="square" rtlCol="0">
            <a:spAutoFit/>
          </a:bodyPr>
          <a:lstStyle/>
          <a:p>
            <a:r>
              <a:rPr lang="en-US" sz="2400" b="1" dirty="0"/>
              <a:t>GEAA has worked to oppose many permits to directly discharge sewage effluent into waterways that recharge the Edwards Aquifer…</a:t>
            </a:r>
          </a:p>
        </p:txBody>
      </p:sp>
    </p:spTree>
    <p:extLst>
      <p:ext uri="{BB962C8B-B14F-4D97-AF65-F5344CB8AC3E}">
        <p14:creationId xmlns:p14="http://schemas.microsoft.com/office/powerpoint/2010/main" val="4059312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1600"/>
            <a:ext cx="10515600" cy="5229921"/>
          </a:xfrm>
        </p:spPr>
        <p:txBody>
          <a:bodyPr>
            <a:normAutofit fontScale="85000" lnSpcReduction="10000"/>
          </a:bodyPr>
          <a:lstStyle/>
          <a:p>
            <a:r>
              <a:rPr lang="en-US" dirty="0"/>
              <a:t>In 2014 the Johnson Ranch subdivision in Comal County applied to amend their TLAP permit to a TPDES to discharge effluent onto the land of the neighboring Lux Graham Ranch, contending that a ditch on their neighbors’ property was, in fact, Waters of the State. Effluent would then flow into the Cibolo Creek, a major Edwards recharge feature. GEAA joined the Lux and Graham families in contesting the permit amendment. The Administrative Law Judge recommended denial of the permit on the grounds that the developer of the Johnson Ranch did not meet its burden of proof to show that sewage effluent from their development would not be harmful to children and cattle on Lux and Graham family property, and not severely compromise their use and enjoyment of their property. The judges ruled that Waters of the State did not exist. Therefore, the TCEQ lacked jurisdiction to issue this permit.  On a vote of two Commissioners, TCEQ subsequently granted the permit. GEAA and the Lux and Graham families appealed. January 30, 2017 the district judge ruled that the TCEQ had used improper procedure in issuing this permit, and that the TCEQ had denied the GEAA, and the Lux and Graham families their right to due process. At this time TCEQ has issued a statement that they reserve the right to issue this permit.  If so, we will appeal to a higher court.</a:t>
            </a:r>
          </a:p>
        </p:txBody>
      </p:sp>
      <p:sp>
        <p:nvSpPr>
          <p:cNvPr id="4" name="Rectangle 3"/>
          <p:cNvSpPr/>
          <p:nvPr/>
        </p:nvSpPr>
        <p:spPr>
          <a:xfrm>
            <a:off x="1118838" y="458310"/>
            <a:ext cx="9887415" cy="707886"/>
          </a:xfrm>
          <a:prstGeom prst="rect">
            <a:avLst/>
          </a:prstGeom>
        </p:spPr>
        <p:txBody>
          <a:bodyPr wrap="square">
            <a:spAutoFit/>
          </a:bodyPr>
          <a:lstStyle/>
          <a:p>
            <a:r>
              <a:rPr lang="en-US" sz="2000" b="1" dirty="0"/>
              <a:t>GEAA has worked to oppose many permits to directly discharge sewage effluent into waterways that recharge the Edwards Aquifer…</a:t>
            </a:r>
            <a:endParaRPr lang="en-US" sz="2000" dirty="0"/>
          </a:p>
        </p:txBody>
      </p:sp>
    </p:spTree>
    <p:extLst>
      <p:ext uri="{BB962C8B-B14F-4D97-AF65-F5344CB8AC3E}">
        <p14:creationId xmlns:p14="http://schemas.microsoft.com/office/powerpoint/2010/main" val="8244655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2091</Words>
  <Application>Microsoft Office PowerPoint</Application>
  <PresentationFormat>Widescreen</PresentationFormat>
  <Paragraphs>128</Paragraphs>
  <Slides>26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About</vt:lpstr>
      <vt:lpstr>PowerPoint Presentation</vt:lpstr>
      <vt:lpstr>Principles</vt:lpstr>
      <vt:lpstr>2018 Engagement Areas</vt:lpstr>
      <vt:lpstr>2018 Engagement Areas (continued)</vt:lpstr>
      <vt:lpstr>GEAA has worked to oppose many permits to directly discharge sewage effluent into waterways that recharge the Edwards Aquifer…</vt:lpstr>
      <vt:lpstr>PowerPoint Presentation</vt:lpstr>
      <vt:lpstr>PowerPoint Presentation</vt:lpstr>
      <vt:lpstr>PowerPoint Presentation</vt:lpstr>
      <vt:lpstr>PowerPoint Presentation</vt:lpstr>
      <vt:lpstr>Legislative Efforts</vt:lpstr>
      <vt:lpstr>S.B. 1796 and H.B. 3036 would have prohibited TPDES permits to be issued on the Edwards Aquifer Contributing Zone.</vt:lpstr>
      <vt:lpstr>PowerPoint Presentation</vt:lpstr>
      <vt:lpstr>PowerPoint Presentation</vt:lpstr>
      <vt:lpstr>Problem </vt:lpstr>
      <vt:lpstr>PowerPoint Presentation</vt:lpstr>
      <vt:lpstr>PowerPoint Presentation</vt:lpstr>
      <vt:lpstr>PowerPoint Presentation</vt:lpstr>
      <vt:lpstr>PowerPoint Presentation</vt:lpstr>
      <vt:lpstr>Small Community / Large-Scale Decentralized Systems Don’t Have to be Smelly Eyesores</vt:lpstr>
      <vt:lpstr>Two Very Different Approaches to Small Community Wastewater Treatment</vt:lpstr>
      <vt:lpstr>Some Examples – Non-Discharge Large Scale Decentralized Wastewater Systems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dc:creator>
  <cp:lastModifiedBy>Annalisa Peace</cp:lastModifiedBy>
  <cp:revision>43</cp:revision>
  <dcterms:created xsi:type="dcterms:W3CDTF">2018-01-26T18:56:55Z</dcterms:created>
  <dcterms:modified xsi:type="dcterms:W3CDTF">2018-10-22T20:57:48Z</dcterms:modified>
</cp:coreProperties>
</file>