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8F117-6DDD-3DF9-D512-F16FBC7F7EB8}" v="13" dt="2023-04-25T23:25:26.189"/>
    <p1510:client id="{065A953A-0D95-4217-B414-6F4A80FAE0A5}" v="22" dt="2023-04-26T16:20:44.170"/>
    <p1510:client id="{10CBA7DE-F427-471E-BB4F-456DC42C7F6F}" v="6" dt="2023-04-26T16:02:52.849"/>
    <p1510:client id="{3039046F-4539-4082-821B-E38138B9E46E}" v="205" dt="2023-04-25T18:23:51.237"/>
    <p1510:client id="{4932E8AC-8CA4-4F5A-A3DB-12D355EC5E4B}" v="9" dt="2023-04-26T16:24:40.875"/>
    <p1510:client id="{B3D27936-4FD4-48CD-AC9E-F9FA9EDA139F}" v="11" dt="2023-04-26T19:31:54.461"/>
    <p1510:client id="{CD00BCF2-DADF-9383-A385-BFFC16A6DB8B}" v="87" dt="2023-04-25T20:10:00.912"/>
    <p1510:client id="{E1D2FEDB-A5F4-D53F-1451-291229DCE99D}" v="1" dt="2023-04-26T04:28:45.857"/>
    <p1510:client id="{ECDC310C-7269-A017-A998-6C4456ED9F72}" v="37" dt="2023-04-25T18:28:31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8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911D6-2C2C-49CE-8B6E-C80F9609A0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82324-53F9-4801-86AA-A3DB5D112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82324-53F9-4801-86AA-A3DB5D112B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2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4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1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3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37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3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xst.maps.arcgis.com/apps/mapviewer/index.html?webmap=1136af6f185746b6b2a46ba68ec74d6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A31384CA-BBDF-78EA-C1B6-7C26234E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Piping and tanks of an industrial factory">
            <a:extLst>
              <a:ext uri="{FF2B5EF4-FFF2-40B4-BE49-F238E27FC236}">
                <a16:creationId xmlns:a16="http://schemas.microsoft.com/office/drawing/2014/main" id="{CAD0341C-5BC3-4002-A23E-B718BFA31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432" b="6568"/>
          <a:stretch/>
        </p:blipFill>
        <p:spPr>
          <a:xfrm>
            <a:off x="-3" y="0"/>
            <a:ext cx="1219197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A3B62-1473-9BCD-1627-78D853573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9218" y="1597224"/>
            <a:ext cx="3892196" cy="1831776"/>
          </a:xfrm>
          <a:noFill/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500">
                <a:solidFill>
                  <a:schemeClr val="tx2">
                    <a:lumMod val="25000"/>
                    <a:lumOff val="75000"/>
                  </a:schemeClr>
                </a:solidFill>
              </a:rPr>
              <a:t>Wastewater Treatment Plants on the Edward’s Aquifer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B5998-F503-C41A-95C4-8F6214E35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0" y="3846787"/>
            <a:ext cx="3152776" cy="1580858"/>
          </a:xfrm>
          <a:noFill/>
        </p:spPr>
        <p:txBody>
          <a:bodyPr anchor="b">
            <a:normAutofit fontScale="92500" lnSpcReduction="20000"/>
          </a:bodyPr>
          <a:lstStyle/>
          <a:p>
            <a:pPr algn="r"/>
            <a:r>
              <a:rPr lang="en-US">
                <a:solidFill>
                  <a:schemeClr val="tx2">
                    <a:lumMod val="25000"/>
                    <a:lumOff val="75000"/>
                  </a:schemeClr>
                </a:solidFill>
              </a:rPr>
              <a:t>Presented by:</a:t>
            </a:r>
          </a:p>
          <a:p>
            <a:pPr algn="r"/>
            <a:r>
              <a:rPr lang="en-US">
                <a:solidFill>
                  <a:schemeClr val="tx2">
                    <a:lumMod val="25000"/>
                    <a:lumOff val="75000"/>
                  </a:schemeClr>
                </a:solidFill>
              </a:rPr>
              <a:t>Tay Floyd</a:t>
            </a:r>
          </a:p>
          <a:p>
            <a:pPr algn="r"/>
            <a:r>
              <a:rPr lang="en-US">
                <a:solidFill>
                  <a:schemeClr val="tx2">
                    <a:lumMod val="25000"/>
                    <a:lumOff val="75000"/>
                  </a:schemeClr>
                </a:solidFill>
              </a:rPr>
              <a:t>Haley Busse</a:t>
            </a:r>
          </a:p>
          <a:p>
            <a:pPr algn="r"/>
            <a:r>
              <a:rPr lang="en-US">
                <a:solidFill>
                  <a:schemeClr val="tx2">
                    <a:lumMod val="25000"/>
                    <a:lumOff val="75000"/>
                  </a:schemeClr>
                </a:solidFill>
              </a:rPr>
              <a:t>Tyler Heck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083107-365E-2697-D22F-25A7DDF5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726381" y="934038"/>
            <a:ext cx="4523587" cy="4991433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3331 w 9985899"/>
              <a:gd name="connsiteY5" fmla="*/ 4251727 h 4920343"/>
              <a:gd name="connsiteX0" fmla="*/ 23936 w 9992251"/>
              <a:gd name="connsiteY0" fmla="*/ 1779914 h 4920343"/>
              <a:gd name="connsiteX1" fmla="*/ 6457 w 9992251"/>
              <a:gd name="connsiteY1" fmla="*/ 0 h 4920343"/>
              <a:gd name="connsiteX2" fmla="*/ 9992251 w 9992251"/>
              <a:gd name="connsiteY2" fmla="*/ 0 h 4920343"/>
              <a:gd name="connsiteX3" fmla="*/ 9992251 w 9992251"/>
              <a:gd name="connsiteY3" fmla="*/ 4920343 h 4920343"/>
              <a:gd name="connsiteX4" fmla="*/ 6457 w 9992251"/>
              <a:gd name="connsiteY4" fmla="*/ 4920343 h 4920343"/>
              <a:gd name="connsiteX5" fmla="*/ 0 w 9992251"/>
              <a:gd name="connsiteY5" fmla="*/ 4250393 h 4920343"/>
              <a:gd name="connsiteX0" fmla="*/ 20707 w 9989022"/>
              <a:gd name="connsiteY0" fmla="*/ 1779914 h 4920343"/>
              <a:gd name="connsiteX1" fmla="*/ 3228 w 9989022"/>
              <a:gd name="connsiteY1" fmla="*/ 0 h 4920343"/>
              <a:gd name="connsiteX2" fmla="*/ 9989022 w 9989022"/>
              <a:gd name="connsiteY2" fmla="*/ 0 h 4920343"/>
              <a:gd name="connsiteX3" fmla="*/ 9989022 w 9989022"/>
              <a:gd name="connsiteY3" fmla="*/ 4920343 h 4920343"/>
              <a:gd name="connsiteX4" fmla="*/ 3228 w 9989022"/>
              <a:gd name="connsiteY4" fmla="*/ 4920343 h 4920343"/>
              <a:gd name="connsiteX5" fmla="*/ 0 w 9989022"/>
              <a:gd name="connsiteY5" fmla="*/ 4250394 h 4920343"/>
              <a:gd name="connsiteX0" fmla="*/ 17583 w 9985898"/>
              <a:gd name="connsiteY0" fmla="*/ 1779914 h 4920343"/>
              <a:gd name="connsiteX1" fmla="*/ 104 w 9985898"/>
              <a:gd name="connsiteY1" fmla="*/ 0 h 4920343"/>
              <a:gd name="connsiteX2" fmla="*/ 9985898 w 9985898"/>
              <a:gd name="connsiteY2" fmla="*/ 0 h 4920343"/>
              <a:gd name="connsiteX3" fmla="*/ 9985898 w 9985898"/>
              <a:gd name="connsiteY3" fmla="*/ 4920343 h 4920343"/>
              <a:gd name="connsiteX4" fmla="*/ 104 w 9985898"/>
              <a:gd name="connsiteY4" fmla="*/ 4920343 h 4920343"/>
              <a:gd name="connsiteX5" fmla="*/ 6559 w 9985898"/>
              <a:gd name="connsiteY5" fmla="*/ 4251729 h 4920343"/>
              <a:gd name="connsiteX0" fmla="*/ 23935 w 9992250"/>
              <a:gd name="connsiteY0" fmla="*/ 1779914 h 4920343"/>
              <a:gd name="connsiteX1" fmla="*/ 6456 w 9992250"/>
              <a:gd name="connsiteY1" fmla="*/ 0 h 4920343"/>
              <a:gd name="connsiteX2" fmla="*/ 9992250 w 9992250"/>
              <a:gd name="connsiteY2" fmla="*/ 0 h 4920343"/>
              <a:gd name="connsiteX3" fmla="*/ 9992250 w 9992250"/>
              <a:gd name="connsiteY3" fmla="*/ 4920343 h 4920343"/>
              <a:gd name="connsiteX4" fmla="*/ 6456 w 9992250"/>
              <a:gd name="connsiteY4" fmla="*/ 4920343 h 4920343"/>
              <a:gd name="connsiteX5" fmla="*/ 0 w 9992250"/>
              <a:gd name="connsiteY5" fmla="*/ 4255735 h 4920343"/>
              <a:gd name="connsiteX0" fmla="*/ 20706 w 9989021"/>
              <a:gd name="connsiteY0" fmla="*/ 1779914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339 w 9989021"/>
              <a:gd name="connsiteY0" fmla="*/ 2408875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11022 w 9989021"/>
              <a:gd name="connsiteY0" fmla="*/ 2454278 h 4920343"/>
              <a:gd name="connsiteX1" fmla="*/ 3227 w 9989021"/>
              <a:gd name="connsiteY1" fmla="*/ 0 h 4920343"/>
              <a:gd name="connsiteX2" fmla="*/ 9989021 w 9989021"/>
              <a:gd name="connsiteY2" fmla="*/ 0 h 4920343"/>
              <a:gd name="connsiteX3" fmla="*/ 9989021 w 9989021"/>
              <a:gd name="connsiteY3" fmla="*/ 4920343 h 4920343"/>
              <a:gd name="connsiteX4" fmla="*/ 3227 w 9989021"/>
              <a:gd name="connsiteY4" fmla="*/ 4920343 h 4920343"/>
              <a:gd name="connsiteX5" fmla="*/ 0 w 9989021"/>
              <a:gd name="connsiteY5" fmla="*/ 4255735 h 4920343"/>
              <a:gd name="connsiteX0" fmla="*/ 0 w 9990908"/>
              <a:gd name="connsiteY0" fmla="*/ 2455614 h 4920343"/>
              <a:gd name="connsiteX1" fmla="*/ 5114 w 9990908"/>
              <a:gd name="connsiteY1" fmla="*/ 0 h 4920343"/>
              <a:gd name="connsiteX2" fmla="*/ 9990908 w 9990908"/>
              <a:gd name="connsiteY2" fmla="*/ 0 h 4920343"/>
              <a:gd name="connsiteX3" fmla="*/ 9990908 w 9990908"/>
              <a:gd name="connsiteY3" fmla="*/ 4920343 h 4920343"/>
              <a:gd name="connsiteX4" fmla="*/ 5114 w 9990908"/>
              <a:gd name="connsiteY4" fmla="*/ 4920343 h 4920343"/>
              <a:gd name="connsiteX5" fmla="*/ 1887 w 9990908"/>
              <a:gd name="connsiteY5" fmla="*/ 425573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0908" h="4920343">
                <a:moveTo>
                  <a:pt x="0" y="2455614"/>
                </a:moveTo>
                <a:cubicBezTo>
                  <a:pt x="1745" y="1907223"/>
                  <a:pt x="3369" y="548391"/>
                  <a:pt x="5114" y="0"/>
                </a:cubicBezTo>
                <a:lnTo>
                  <a:pt x="9990908" y="0"/>
                </a:lnTo>
                <a:lnTo>
                  <a:pt x="9990908" y="4920343"/>
                </a:lnTo>
                <a:lnTo>
                  <a:pt x="5114" y="4920343"/>
                </a:lnTo>
                <a:cubicBezTo>
                  <a:pt x="5114" y="4653404"/>
                  <a:pt x="1887" y="4522674"/>
                  <a:pt x="1887" y="4255735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199F8-169E-0F1C-54A3-4566E4033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65" y="385494"/>
            <a:ext cx="5303980" cy="1835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4A6139-83D8-58CE-EDEE-BFAFEEB65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20" y="4288309"/>
            <a:ext cx="530398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E78F-F2E1-7FAC-86A2-D58ECC9F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E0BE-7FBC-ECAF-F192-6E2249FA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Tyler Heck: Summary, Purpose, Scope, and AOI</a:t>
            </a:r>
          </a:p>
          <a:p>
            <a:r>
              <a:rPr lang="en-US" dirty="0"/>
              <a:t>Haley Busse: Data and Methodology</a:t>
            </a:r>
          </a:p>
          <a:p>
            <a:r>
              <a:rPr lang="en-US" dirty="0"/>
              <a:t>Tay Floyd: Final Deliverables </a:t>
            </a:r>
            <a:r>
              <a:rPr lang="en-US"/>
              <a:t>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1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9741-C4CD-4E09-B04E-EAD99B0BB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Presentation Overview</a:t>
            </a:r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498655E-4E54-E947-5838-402F0D47B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57" y="2543949"/>
            <a:ext cx="8585199" cy="26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0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CB3C-2140-19CB-BAF1-34469B89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Brief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A82A8-AD28-E8ED-EF6F-C68CBE3D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003366"/>
                </a:solidFill>
                <a:ea typeface="+mn-lt"/>
                <a:cs typeface="+mn-lt"/>
              </a:rPr>
              <a:t>Our AOI was the Edwards Aquifer with additional emphasis of interest being placed on ten counties that surround it, and each WWTP that operates in the area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rgbClr val="003366"/>
                </a:solidFill>
                <a:ea typeface="+mn-lt"/>
                <a:cs typeface="+mn-lt"/>
              </a:rPr>
              <a:t>The Edwards Aquifer is made up of an abundance of karst limestone chambers, holes, and caves 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rgbClr val="003366"/>
                </a:solidFill>
              </a:rPr>
              <a:t>Downsides of its unique permeable structure</a:t>
            </a:r>
          </a:p>
        </p:txBody>
      </p:sp>
    </p:spTree>
    <p:extLst>
      <p:ext uri="{BB962C8B-B14F-4D97-AF65-F5344CB8AC3E}">
        <p14:creationId xmlns:p14="http://schemas.microsoft.com/office/powerpoint/2010/main" val="198189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0EA6-A532-9C70-B125-44339A34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Project’s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D8C6-58E8-709C-CC65-40760852D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Our goal was to identify areas of the aquifer that are at risk of contamination. </a:t>
            </a:r>
          </a:p>
          <a:p>
            <a:r>
              <a:rPr lang="en-US"/>
              <a:t>With this info, we created an interactive web map that enabled tracking WWTP data with ease</a:t>
            </a:r>
          </a:p>
          <a:p>
            <a:r>
              <a:rPr lang="en-US"/>
              <a:t>Highlight which WWTPs are most likely to cause issues for the aquifer</a:t>
            </a:r>
          </a:p>
          <a:p>
            <a:r>
              <a:rPr lang="en-US"/>
              <a:t>Provide this information to the GEAA</a:t>
            </a:r>
          </a:p>
        </p:txBody>
      </p:sp>
    </p:spTree>
    <p:extLst>
      <p:ext uri="{BB962C8B-B14F-4D97-AF65-F5344CB8AC3E}">
        <p14:creationId xmlns:p14="http://schemas.microsoft.com/office/powerpoint/2010/main" val="386076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5EBA23D7-C9F3-E1DE-6F73-AFEAD52036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9639" b="17546"/>
          <a:stretch/>
        </p:blipFill>
        <p:spPr>
          <a:xfrm>
            <a:off x="20" y="10"/>
            <a:ext cx="12191980" cy="6857989"/>
          </a:xfrm>
          <a:noFill/>
        </p:spPr>
      </p:pic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460B925E-8B4C-C888-845D-F1B233DB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294E323-BA9A-4BAC-B92F-8562312976D8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4/26/2023</a:t>
            </a:fld>
            <a:endParaRPr lang="en-US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10C5AAA9-0240-4865-0D6B-5416E006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9EBD34D8-99C9-2D3F-27BC-1BA163A6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149D8DE-093B-4F40-AB80-F25E3BEC9453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52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761C-DAE5-2C8E-9DB2-75EECC5F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25609-DB2A-9E7B-1D95-8DFC479A41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200">
                <a:latin typeface="Trade Gothic Next Light"/>
                <a:cs typeface="Arial"/>
              </a:rPr>
              <a:t>Start and permit renewal date of TPDES and TLAP permits</a:t>
            </a:r>
          </a:p>
          <a:p>
            <a:r>
              <a:rPr lang="en-US" sz="1200">
                <a:latin typeface="Trade Gothic Next Light"/>
                <a:cs typeface="Arial"/>
              </a:rPr>
              <a:t>Address / Description of location</a:t>
            </a:r>
          </a:p>
          <a:p>
            <a:r>
              <a:rPr lang="en-US" sz="1200">
                <a:latin typeface="Trade Gothic Next Light"/>
                <a:cs typeface="Arial"/>
              </a:rPr>
              <a:t>Volume of Treatment</a:t>
            </a:r>
          </a:p>
          <a:p>
            <a:r>
              <a:rPr lang="en-US" sz="1200">
                <a:latin typeface="Trade Gothic Next Light"/>
                <a:cs typeface="Arial"/>
              </a:rPr>
              <a:t>Method of Treatment</a:t>
            </a:r>
          </a:p>
          <a:p>
            <a:r>
              <a:rPr lang="en-US" sz="1200">
                <a:latin typeface="Trade Gothic Next Light"/>
                <a:cs typeface="Arial"/>
              </a:rPr>
              <a:t>Phosphorus and Nitrogen discharges permitted</a:t>
            </a:r>
          </a:p>
          <a:p>
            <a:r>
              <a:rPr lang="en-US" sz="1200">
                <a:latin typeface="Trade Gothic Next Light"/>
                <a:cs typeface="Arial"/>
              </a:rPr>
              <a:t>Discharge rate</a:t>
            </a:r>
          </a:p>
          <a:p>
            <a:r>
              <a:rPr lang="en-US" sz="1200">
                <a:latin typeface="Trade Gothic Next Light"/>
                <a:cs typeface="Arial"/>
              </a:rPr>
              <a:t>Carbonaceous biological oxygen demand</a:t>
            </a:r>
          </a:p>
          <a:p>
            <a:r>
              <a:rPr lang="en-US" sz="1200">
                <a:latin typeface="Trade Gothic Next Light"/>
                <a:cs typeface="Arial"/>
              </a:rPr>
              <a:t>Total suspended solids</a:t>
            </a:r>
            <a:endParaRPr lang="en-US">
              <a:latin typeface="Trade Gothic Next Light"/>
              <a:cs typeface="Arial"/>
            </a:endParaRPr>
          </a:p>
          <a:p>
            <a:r>
              <a:rPr lang="en-US" sz="1200">
                <a:cs typeface="Arial"/>
              </a:rPr>
              <a:t>Past notices of violation (NOV)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00822-6B6D-F982-5B2F-E35168B48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2124" y="1712609"/>
            <a:ext cx="4188635" cy="31606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>
                <a:latin typeface="Trade Gothic Next Light"/>
                <a:cs typeface="Arial"/>
              </a:rPr>
              <a:t>Past Notices of enforcement (NOE)</a:t>
            </a:r>
          </a:p>
          <a:p>
            <a:r>
              <a:rPr lang="en-US" sz="1200">
                <a:latin typeface="Trade Gothic Next Light"/>
                <a:cs typeface="Arial"/>
              </a:rPr>
              <a:t>Ammonia nitrogen</a:t>
            </a:r>
            <a:endParaRPr lang="en-US"/>
          </a:p>
          <a:p>
            <a:r>
              <a:rPr lang="en-US" sz="1200">
                <a:latin typeface="Trade Gothic Next Light"/>
                <a:cs typeface="Arial"/>
              </a:rPr>
              <a:t>Beneficial Reuse (if any)</a:t>
            </a:r>
          </a:p>
          <a:p>
            <a:r>
              <a:rPr lang="en-US" sz="1200">
                <a:latin typeface="Trade Gothic Next Light"/>
                <a:cs typeface="Arial"/>
              </a:rPr>
              <a:t>Additional Conditions of Permit (if any)</a:t>
            </a:r>
          </a:p>
          <a:p>
            <a:r>
              <a:rPr lang="en-US" sz="1200">
                <a:latin typeface="Trade Gothic Next Light"/>
                <a:cs typeface="Arial"/>
              </a:rPr>
              <a:t>County maps, shapefiles, and quantitative data, which depict locations and      vulnerability rankings for wastewater lines</a:t>
            </a:r>
          </a:p>
          <a:p>
            <a:r>
              <a:rPr lang="en-US" sz="1200">
                <a:latin typeface="Trade Gothic Next Light"/>
                <a:cs typeface="Arial"/>
              </a:rPr>
              <a:t>Edwards Aquifer Zones and Regulatory Boundary</a:t>
            </a:r>
          </a:p>
          <a:p>
            <a:r>
              <a:rPr lang="en-US" sz="1200">
                <a:latin typeface="Trade Gothic Next Light"/>
                <a:cs typeface="Arial"/>
              </a:rPr>
              <a:t>Surface water shapefiles</a:t>
            </a:r>
          </a:p>
          <a:p>
            <a:r>
              <a:rPr lang="en-US" sz="1200">
                <a:latin typeface="Trade Gothic Next Light"/>
                <a:cs typeface="Arial"/>
              </a:rPr>
              <a:t>Surface water quality criteria, such as TCEQ/EPA stream impairment status</a:t>
            </a:r>
          </a:p>
          <a:p>
            <a:r>
              <a:rPr lang="en-US" sz="1200">
                <a:latin typeface="Trade Gothic Next Light"/>
                <a:cs typeface="Arial"/>
              </a:rPr>
              <a:t>Available wastewater spills data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66B8-AEDB-0CAB-C39E-5ADA97E3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304" y="484337"/>
            <a:ext cx="8977511" cy="1073825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Methodology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87A5971-40ED-E453-E7F6-79B060E32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9" r="-119" b="7710"/>
          <a:stretch/>
        </p:blipFill>
        <p:spPr>
          <a:xfrm>
            <a:off x="1431807" y="1809766"/>
            <a:ext cx="7898470" cy="36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5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9875-1AAA-F2FD-0AE8-207622F5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Final Deliverables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A997-0A7E-0B4A-A99E-0C733D5BA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Layers</a:t>
            </a:r>
          </a:p>
          <a:p>
            <a:r>
              <a:rPr lang="en-US" dirty="0"/>
              <a:t>River Buffers</a:t>
            </a:r>
          </a:p>
          <a:p>
            <a:r>
              <a:rPr lang="en-US" dirty="0"/>
              <a:t>Weighted Overlay</a:t>
            </a:r>
          </a:p>
          <a:p>
            <a:r>
              <a:rPr lang="en-US" dirty="0"/>
              <a:t>Rasterized Buffers</a:t>
            </a:r>
          </a:p>
          <a:p>
            <a:r>
              <a:rPr lang="en-US" dirty="0"/>
              <a:t>Rasterized Study Area</a:t>
            </a:r>
          </a:p>
          <a:p>
            <a:r>
              <a:rPr lang="en-US" dirty="0"/>
              <a:t>Reclassified Rasters</a:t>
            </a:r>
          </a:p>
        </p:txBody>
      </p:sp>
    </p:spTree>
    <p:extLst>
      <p:ext uri="{BB962C8B-B14F-4D97-AF65-F5344CB8AC3E}">
        <p14:creationId xmlns:p14="http://schemas.microsoft.com/office/powerpoint/2010/main" val="284659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7EB9-A3C1-534A-8470-239F51D0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Conclusions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E9B7D7C0-93A0-BD94-D015-99DB779D3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945832"/>
            <a:ext cx="3868615" cy="5015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E7337-3219-A66C-0744-4E3623F3462C}"/>
              </a:ext>
            </a:extLst>
          </p:cNvPr>
          <p:cNvSpPr txBox="1"/>
          <p:nvPr/>
        </p:nvSpPr>
        <p:spPr>
          <a:xfrm>
            <a:off x="1209294" y="3334435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https://txst.maps.arcgis.com/apps/mapviewer/index.html?webmap=1136af6f185746b6b2a46ba68ec74d6b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23325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6E8E2"/>
      </a:lt2>
      <a:accent1>
        <a:srgbClr val="A695C7"/>
      </a:accent1>
      <a:accent2>
        <a:srgbClr val="7E83BB"/>
      </a:accent2>
      <a:accent3>
        <a:srgbClr val="8BA7C2"/>
      </a:accent3>
      <a:accent4>
        <a:srgbClr val="78AEB3"/>
      </a:accent4>
      <a:accent5>
        <a:srgbClr val="81AD9F"/>
      </a:accent5>
      <a:accent6>
        <a:srgbClr val="76B084"/>
      </a:accent6>
      <a:hlink>
        <a:srgbClr val="778953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AF28CDB7DDA04BB507BC3F4DEC6C36" ma:contentTypeVersion="8" ma:contentTypeDescription="Create a new document." ma:contentTypeScope="" ma:versionID="7186ae5bfab2601e4e4457b0fef94f7f">
  <xsd:schema xmlns:xsd="http://www.w3.org/2001/XMLSchema" xmlns:xs="http://www.w3.org/2001/XMLSchema" xmlns:p="http://schemas.microsoft.com/office/2006/metadata/properties" xmlns:ns3="c0456b85-5380-4040-9171-0adeab588cf6" xmlns:ns4="76601439-c42c-4c6f-9043-b8d249cfaba8" targetNamespace="http://schemas.microsoft.com/office/2006/metadata/properties" ma:root="true" ma:fieldsID="aca76371e6d3ff6ed098a0db9e5bc1ec" ns3:_="" ns4:_="">
    <xsd:import namespace="c0456b85-5380-4040-9171-0adeab588cf6"/>
    <xsd:import namespace="76601439-c42c-4c6f-9043-b8d249cfab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56b85-5380-4040-9171-0adeab588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01439-c42c-4c6f-9043-b8d249cfa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0456b85-5380-4040-9171-0adeab588cf6" xsi:nil="true"/>
  </documentManagement>
</p:properties>
</file>

<file path=customXml/itemProps1.xml><?xml version="1.0" encoding="utf-8"?>
<ds:datastoreItem xmlns:ds="http://schemas.openxmlformats.org/officeDocument/2006/customXml" ds:itemID="{EEF1653C-1D91-4B2C-805C-028CE379D1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FAA1B-BE1C-4D6E-AF0B-2B7EFB560967}">
  <ds:schemaRefs>
    <ds:schemaRef ds:uri="76601439-c42c-4c6f-9043-b8d249cfaba8"/>
    <ds:schemaRef ds:uri="c0456b85-5380-4040-9171-0adeab588c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63EC0C-FE1D-414C-93DC-0B7FB532BD70}">
  <ds:schemaRefs>
    <ds:schemaRef ds:uri="76601439-c42c-4c6f-9043-b8d249cfaba8"/>
    <ds:schemaRef ds:uri="c0456b85-5380-4040-9171-0adeab588c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Trade Gothic Next Cond</vt:lpstr>
      <vt:lpstr>Trade Gothic Next Light</vt:lpstr>
      <vt:lpstr>LimelightVTI</vt:lpstr>
      <vt:lpstr>Wastewater Treatment Plants on the Edward’s Aquifer</vt:lpstr>
      <vt:lpstr>Presentation Overview</vt:lpstr>
      <vt:lpstr>Brief Summary</vt:lpstr>
      <vt:lpstr>Project’s Purpose</vt:lpstr>
      <vt:lpstr>PowerPoint Presentation</vt:lpstr>
      <vt:lpstr>Data</vt:lpstr>
      <vt:lpstr>Methodology</vt:lpstr>
      <vt:lpstr>Final Deliverables </vt:lpstr>
      <vt:lpstr>Conclusions</vt:lpstr>
      <vt:lpstr>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Treatment Plants on the Edward’s Aquifer</dc:title>
  <dc:creator>Floyd, Tay</dc:creator>
  <cp:lastModifiedBy>Floyd, Tay</cp:lastModifiedBy>
  <cp:revision>2</cp:revision>
  <dcterms:created xsi:type="dcterms:W3CDTF">2023-04-24T19:54:47Z</dcterms:created>
  <dcterms:modified xsi:type="dcterms:W3CDTF">2023-04-26T19:32:12Z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0x01010048AF28CDB7DDA04BB507BC3F4DEC6C36</vt:lpwstr>
  </property>
</Properties>
</file>