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</p:sldMasterIdLst>
  <p:notesMasterIdLst>
    <p:notesMasterId r:id="rId15"/>
  </p:notesMasterIdLst>
  <p:sldIdLst>
    <p:sldId id="256" r:id="rId5"/>
    <p:sldId id="257" r:id="rId6"/>
    <p:sldId id="258" r:id="rId7"/>
    <p:sldId id="259" r:id="rId8"/>
    <p:sldId id="260" r:id="rId9"/>
    <p:sldId id="262" r:id="rId10"/>
    <p:sldId id="263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58F117-6DDD-3DF9-D512-F16FBC7F7EB8}" v="13" dt="2023-04-25T23:25:26.189"/>
    <p1510:client id="{065A953A-0D95-4217-B414-6F4A80FAE0A5}" v="22" dt="2023-04-26T16:20:44.170"/>
    <p1510:client id="{10CBA7DE-F427-471E-BB4F-456DC42C7F6F}" v="6" dt="2023-04-26T16:02:52.849"/>
    <p1510:client id="{3039046F-4539-4082-821B-E38138B9E46E}" v="205" dt="2023-04-25T18:23:51.237"/>
    <p1510:client id="{4932E8AC-8CA4-4F5A-A3DB-12D355EC5E4B}" v="9" dt="2023-04-26T16:24:40.875"/>
    <p1510:client id="{B3D27936-4FD4-48CD-AC9E-F9FA9EDA139F}" v="11" dt="2023-04-26T19:31:54.461"/>
    <p1510:client id="{CD00BCF2-DADF-9383-A385-BFFC16A6DB8B}" v="87" dt="2023-04-25T20:10:00.912"/>
    <p1510:client id="{E1D2FEDB-A5F4-D53F-1451-291229DCE99D}" v="1" dt="2023-04-26T04:28:45.857"/>
    <p1510:client id="{ECDC310C-7269-A017-A998-6C4456ED9F72}" v="37" dt="2023-04-25T18:28:31.3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5911D6-2C2C-49CE-8B6E-C80F9609A05E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82324-53F9-4801-86AA-A3DB5D112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61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482324-53F9-4801-86AA-A3DB5D112BE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1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12BED07-6713-92AA-40AF-AE58F4F83C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8406" y="4512376"/>
            <a:ext cx="8639776" cy="90019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9EF77-BF49-E4C1-0FC7-563354777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BD5853-25AA-1C3D-EAD2-496674792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F0DAD-5850-CAAE-CD25-4D6DDDFF3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4851B1-0B20-9549-0D70-886AA9D045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8406" y="1720884"/>
            <a:ext cx="8639775" cy="2734693"/>
          </a:xfrm>
          <a:noFill/>
        </p:spPr>
        <p:txBody>
          <a:bodyPr anchor="b">
            <a:normAutofit/>
          </a:bodyPr>
          <a:lstStyle>
            <a:lvl1pPr algn="l">
              <a:defRPr sz="3200" spc="530" baseline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8121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2C3AB-851A-0D2F-B3AE-5B161CFFC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4338" y="1255172"/>
            <a:ext cx="9297346" cy="1050707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89FD6B-3621-3904-7878-A2825C692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24338" y="2419468"/>
            <a:ext cx="9297346" cy="32543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08AE9-D8ED-ED5D-D7B0-A43811777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EF98B-AC81-D122-3D05-9C4E2FE42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FB543-B138-6627-3714-12105D172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943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3DE16D-F1A0-DDB5-A98C-A9055C93D9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26961" y="1414196"/>
            <a:ext cx="1817441" cy="41006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8A548F-8DA7-C53C-1BFE-7C720CB20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346042" y="1414196"/>
            <a:ext cx="7780919" cy="41006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2EA2C8-1C90-25D0-8B0A-30B73CFD3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FF1A4-0404-DA2D-1EA4-828091C0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457155-0F4A-F7B7-C4A8-755572E98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13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48F26-B5E3-8A90-51FC-8520D1D73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A4D95-10F3-6212-8302-5610C43E3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281BE7-A53D-441E-0393-0E59412C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F10F0-B23F-BF4B-DB66-9BCF734DB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5DDEC-13A7-D988-D082-03076F80F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635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80CFA-45ED-71B0-EE3E-CCE6D5C19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2474" y="2413788"/>
            <a:ext cx="8085116" cy="2737521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37BECA-A01D-7D7A-F2A6-891EC9D22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2474" y="1351721"/>
            <a:ext cx="8085118" cy="993913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716478-6FAF-D420-0B87-6EABB81E8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C4289B-CB0D-8AFC-7C02-F755C0DCC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971E4-8A9E-2A30-D7FE-B3505124B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0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7F941-C3A7-545F-8046-C7A9AC803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5817" y="1272209"/>
            <a:ext cx="9164725" cy="103367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D4277-CFAE-EEF6-3346-61F06D5A39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5817" y="2425148"/>
            <a:ext cx="4188635" cy="31606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543384-699D-84FC-C8B5-7BDE49BB44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1355" y="2425148"/>
            <a:ext cx="4188635" cy="31606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A49386-AFC8-03DA-4563-07B0A0119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AED60A-7704-31D9-7D4D-65C635EDF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6927DA-3B5E-13B8-0BA8-5DCFF001E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56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7B55A-280B-BDCB-F966-8578DDE74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442" y="600817"/>
            <a:ext cx="10079497" cy="1168706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6EA03-7008-14AB-547B-E66EA4EC9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7442" y="1798488"/>
            <a:ext cx="4599587" cy="668492"/>
          </a:xfrm>
        </p:spPr>
        <p:txBody>
          <a:bodyPr anchor="b"/>
          <a:lstStyle>
            <a:lvl1pPr marL="0" indent="0">
              <a:buNone/>
              <a:defRPr sz="2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629F56-D2C8-71FE-FA59-002819D518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7442" y="2777279"/>
            <a:ext cx="4599587" cy="32769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2524D2-CA8D-75F3-D089-C2F0E20D47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97352" y="1798488"/>
            <a:ext cx="4599588" cy="668492"/>
          </a:xfrm>
        </p:spPr>
        <p:txBody>
          <a:bodyPr anchor="b"/>
          <a:lstStyle>
            <a:lvl1pPr marL="0" indent="0">
              <a:buNone/>
              <a:defRPr sz="2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99B0E3-5AE5-0516-27BF-9F246137F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97352" y="2777279"/>
            <a:ext cx="4599588" cy="32769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B319A7-6048-4735-B2AC-6D6043F14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15F875-F23E-D0D2-9115-CD494FDA0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B4F88F-F488-D9D5-CF99-AA1750AAF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5094593-EFC2-EEEF-74CD-BD00F4132A94}"/>
              </a:ext>
            </a:extLst>
          </p:cNvPr>
          <p:cNvCxnSpPr>
            <a:cxnSpLocks/>
          </p:cNvCxnSpPr>
          <p:nvPr/>
        </p:nvCxnSpPr>
        <p:spPr>
          <a:xfrm>
            <a:off x="6571185" y="2593591"/>
            <a:ext cx="4525755" cy="0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851F6D-436C-FA47-8CD1-2C10E735764A}"/>
              </a:ext>
            </a:extLst>
          </p:cNvPr>
          <p:cNvCxnSpPr>
            <a:cxnSpLocks/>
          </p:cNvCxnSpPr>
          <p:nvPr/>
        </p:nvCxnSpPr>
        <p:spPr>
          <a:xfrm>
            <a:off x="1107503" y="2593591"/>
            <a:ext cx="4509526" cy="0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372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91B86-9261-4E82-EF65-30F78154E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3A5E84-E43B-20AE-E80D-47CB0B07B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F5797-14F1-9FEB-247C-0E325AF7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B5D7AF-1489-8F93-4828-0AE784B8B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320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CAF1C-8901-AE05-E52C-D5B959410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CD4F90-2973-4FE2-6C2C-5C2AC5C5A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50414B-A7EC-0C14-EFD2-29C5582CC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67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378C7-A764-C5E4-A6A4-DC5B1B35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121" y="1391478"/>
            <a:ext cx="3288432" cy="1951414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FE178-4B5D-413B-6583-AB81E8D04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3235" y="920080"/>
            <a:ext cx="5312467" cy="502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B92F6D-71AB-9630-9DBE-46041C50C7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0121" y="3566727"/>
            <a:ext cx="3288432" cy="1766325"/>
          </a:xfrm>
        </p:spPr>
        <p:txBody>
          <a:bodyPr anchor="b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FEAAD1-C919-6E2E-32D2-E199025FB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88B5D8-E15B-BE38-2A89-BD0F02E1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7ECC26-B78C-4CBD-6883-97E80D3E5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AAC029-BE5C-900C-E7D2-DE6E31789D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3198" y="931857"/>
            <a:ext cx="4305523" cy="4996302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635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04EAA-30F7-390A-C77C-2E5BD8218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120" y="1391478"/>
            <a:ext cx="3322510" cy="2037522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 useBgFill="1">
        <p:nvSpPr>
          <p:cNvPr id="3" name="Picture Placeholder 2">
            <a:extLst>
              <a:ext uri="{FF2B5EF4-FFF2-40B4-BE49-F238E27FC236}">
                <a16:creationId xmlns:a16="http://schemas.microsoft.com/office/drawing/2014/main" id="{513A1C34-81AC-D534-67B1-4272122893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907143" y="931857"/>
            <a:ext cx="5351659" cy="499630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E1012D-3524-26C6-64C1-8CE6E7A9A2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0120" y="3742792"/>
            <a:ext cx="3322510" cy="1590261"/>
          </a:xfrm>
        </p:spPr>
        <p:txBody>
          <a:bodyPr anchor="b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8FA6D7-1BE0-F14D-A2F7-4836180B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56B5AC-3F20-FDC1-D579-7C4C6B4ED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074ACA-1D54-81FA-70B1-31AB3011B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D8EE65-D4F9-418A-1628-F5DFD3DBA2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3198" y="931857"/>
            <a:ext cx="4305523" cy="4996302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15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792104-6F24-CD50-F55E-22A55084D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442" y="1233199"/>
            <a:ext cx="8977511" cy="10738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059CB-D00E-398D-E4D9-59792FC40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0444" y="2419639"/>
            <a:ext cx="8977509" cy="3141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DFBC38-D897-7CBE-AC89-A95A2222D7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7726" y="61991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fld id="{E7736193-EDE3-4BB5-AE5F-E6E5472AB8BE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728008-2A03-D518-4A75-30816EB0D1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86625" y="6199188"/>
            <a:ext cx="34099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691D49-2BD8-1C36-B43A-CF2F91777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6577" y="6199188"/>
            <a:ext cx="619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fld id="{1CC2C9B9-B4B7-45CC-A7EB-16F8BADE904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E2A49E-0BD9-321C-F602-AFA2FCF9B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3198" y="931857"/>
            <a:ext cx="10326946" cy="4996302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152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5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xst.maps.arcgis.com/apps/mapviewer/index.html?webmap=1136af6f185746b6b2a46ba68ec74d6b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8">
            <a:extLst>
              <a:ext uri="{FF2B5EF4-FFF2-40B4-BE49-F238E27FC236}">
                <a16:creationId xmlns:a16="http://schemas.microsoft.com/office/drawing/2014/main" id="{A31384CA-BBDF-78EA-C1B6-7C26234E0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7081EE3-B6BE-9584-F5AF-E5F6484DA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3" descr="Piping and tanks of an industrial factory">
            <a:extLst>
              <a:ext uri="{FF2B5EF4-FFF2-40B4-BE49-F238E27FC236}">
                <a16:creationId xmlns:a16="http://schemas.microsoft.com/office/drawing/2014/main" id="{CAD0341C-5BC3-4002-A23E-B718BFA311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8432" b="6568"/>
          <a:stretch/>
        </p:blipFill>
        <p:spPr>
          <a:xfrm>
            <a:off x="-3" y="0"/>
            <a:ext cx="12191978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8A3B62-1473-9BCD-1627-78D853573F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99218" y="1597224"/>
            <a:ext cx="3892196" cy="1831776"/>
          </a:xfrm>
          <a:noFill/>
        </p:spPr>
        <p:txBody>
          <a:bodyPr anchor="ctr">
            <a:normAutofit/>
          </a:bodyPr>
          <a:lstStyle/>
          <a:p>
            <a:pPr algn="r">
              <a:lnSpc>
                <a:spcPct val="110000"/>
              </a:lnSpc>
            </a:pPr>
            <a:r>
              <a:rPr lang="en-US" sz="2500">
                <a:solidFill>
                  <a:schemeClr val="tx2">
                    <a:lumMod val="25000"/>
                    <a:lumOff val="75000"/>
                  </a:schemeClr>
                </a:solidFill>
              </a:rPr>
              <a:t>Wastewater Treatment Plants on the Edward’s Aquifer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9B5998-F503-C41A-95C4-8F6214E353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43800" y="3846787"/>
            <a:ext cx="3152776" cy="1580858"/>
          </a:xfrm>
          <a:noFill/>
        </p:spPr>
        <p:txBody>
          <a:bodyPr anchor="b">
            <a:normAutofit fontScale="92500" lnSpcReduction="20000"/>
          </a:bodyPr>
          <a:lstStyle/>
          <a:p>
            <a:pPr algn="r"/>
            <a:r>
              <a:rPr lang="en-US">
                <a:solidFill>
                  <a:schemeClr val="tx2">
                    <a:lumMod val="25000"/>
                    <a:lumOff val="75000"/>
                  </a:schemeClr>
                </a:solidFill>
              </a:rPr>
              <a:t>Presented by:</a:t>
            </a:r>
          </a:p>
          <a:p>
            <a:pPr algn="r"/>
            <a:r>
              <a:rPr lang="en-US">
                <a:solidFill>
                  <a:schemeClr val="tx2">
                    <a:lumMod val="25000"/>
                    <a:lumOff val="75000"/>
                  </a:schemeClr>
                </a:solidFill>
              </a:rPr>
              <a:t>Tay Floyd</a:t>
            </a:r>
          </a:p>
          <a:p>
            <a:pPr algn="r"/>
            <a:r>
              <a:rPr lang="en-US">
                <a:solidFill>
                  <a:schemeClr val="tx2">
                    <a:lumMod val="25000"/>
                    <a:lumOff val="75000"/>
                  </a:schemeClr>
                </a:solidFill>
              </a:rPr>
              <a:t>Haley Busse</a:t>
            </a:r>
          </a:p>
          <a:p>
            <a:pPr algn="r"/>
            <a:r>
              <a:rPr lang="en-US">
                <a:solidFill>
                  <a:schemeClr val="tx2">
                    <a:lumMod val="25000"/>
                    <a:lumOff val="75000"/>
                  </a:schemeClr>
                </a:solidFill>
              </a:rPr>
              <a:t>Tyler Heck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8083107-365E-2697-D22F-25A7DDF59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6726381" y="934038"/>
            <a:ext cx="4523587" cy="4991433"/>
          </a:xfrm>
          <a:custGeom>
            <a:avLst/>
            <a:gdLst>
              <a:gd name="connsiteX0" fmla="*/ 0 w 9985794"/>
              <a:gd name="connsiteY0" fmla="*/ 0 h 4920343"/>
              <a:gd name="connsiteX1" fmla="*/ 9985794 w 9985794"/>
              <a:gd name="connsiteY1" fmla="*/ 0 h 4920343"/>
              <a:gd name="connsiteX2" fmla="*/ 9985794 w 9985794"/>
              <a:gd name="connsiteY2" fmla="*/ 4920343 h 4920343"/>
              <a:gd name="connsiteX3" fmla="*/ 0 w 9985794"/>
              <a:gd name="connsiteY3" fmla="*/ 4920343 h 4920343"/>
              <a:gd name="connsiteX4" fmla="*/ 0 w 9985794"/>
              <a:gd name="connsiteY4" fmla="*/ 4119525 h 4920343"/>
              <a:gd name="connsiteX5" fmla="*/ 4905554 w 9985794"/>
              <a:gd name="connsiteY5" fmla="*/ 4119525 h 4920343"/>
              <a:gd name="connsiteX6" fmla="*/ 4905554 w 9985794"/>
              <a:gd name="connsiteY6" fmla="*/ 1451087 h 4920343"/>
              <a:gd name="connsiteX7" fmla="*/ 0 w 9985794"/>
              <a:gd name="connsiteY7" fmla="*/ 1451087 h 4920343"/>
              <a:gd name="connsiteX0" fmla="*/ 4905554 w 9985794"/>
              <a:gd name="connsiteY0" fmla="*/ 4119525 h 4920343"/>
              <a:gd name="connsiteX1" fmla="*/ 4905554 w 9985794"/>
              <a:gd name="connsiteY1" fmla="*/ 1451087 h 4920343"/>
              <a:gd name="connsiteX2" fmla="*/ 0 w 9985794"/>
              <a:gd name="connsiteY2" fmla="*/ 1451087 h 4920343"/>
              <a:gd name="connsiteX3" fmla="*/ 0 w 9985794"/>
              <a:gd name="connsiteY3" fmla="*/ 0 h 4920343"/>
              <a:gd name="connsiteX4" fmla="*/ 9985794 w 9985794"/>
              <a:gd name="connsiteY4" fmla="*/ 0 h 4920343"/>
              <a:gd name="connsiteX5" fmla="*/ 9985794 w 9985794"/>
              <a:gd name="connsiteY5" fmla="*/ 4920343 h 4920343"/>
              <a:gd name="connsiteX6" fmla="*/ 0 w 9985794"/>
              <a:gd name="connsiteY6" fmla="*/ 4920343 h 4920343"/>
              <a:gd name="connsiteX7" fmla="*/ 0 w 9985794"/>
              <a:gd name="connsiteY7" fmla="*/ 4119525 h 4920343"/>
              <a:gd name="connsiteX8" fmla="*/ 4996994 w 9985794"/>
              <a:gd name="connsiteY8" fmla="*/ 4210965 h 4920343"/>
              <a:gd name="connsiteX0" fmla="*/ 4905554 w 9985794"/>
              <a:gd name="connsiteY0" fmla="*/ 4119525 h 4920343"/>
              <a:gd name="connsiteX1" fmla="*/ 4905554 w 9985794"/>
              <a:gd name="connsiteY1" fmla="*/ 1451087 h 4920343"/>
              <a:gd name="connsiteX2" fmla="*/ 0 w 9985794"/>
              <a:gd name="connsiteY2" fmla="*/ 1451087 h 4920343"/>
              <a:gd name="connsiteX3" fmla="*/ 0 w 9985794"/>
              <a:gd name="connsiteY3" fmla="*/ 0 h 4920343"/>
              <a:gd name="connsiteX4" fmla="*/ 9985794 w 9985794"/>
              <a:gd name="connsiteY4" fmla="*/ 0 h 4920343"/>
              <a:gd name="connsiteX5" fmla="*/ 9985794 w 9985794"/>
              <a:gd name="connsiteY5" fmla="*/ 4920343 h 4920343"/>
              <a:gd name="connsiteX6" fmla="*/ 0 w 9985794"/>
              <a:gd name="connsiteY6" fmla="*/ 4920343 h 4920343"/>
              <a:gd name="connsiteX7" fmla="*/ 0 w 9985794"/>
              <a:gd name="connsiteY7" fmla="*/ 4119525 h 4920343"/>
              <a:gd name="connsiteX0" fmla="*/ 4905554 w 9985794"/>
              <a:gd name="connsiteY0" fmla="*/ 1451087 h 4920343"/>
              <a:gd name="connsiteX1" fmla="*/ 0 w 9985794"/>
              <a:gd name="connsiteY1" fmla="*/ 1451087 h 4920343"/>
              <a:gd name="connsiteX2" fmla="*/ 0 w 9985794"/>
              <a:gd name="connsiteY2" fmla="*/ 0 h 4920343"/>
              <a:gd name="connsiteX3" fmla="*/ 9985794 w 9985794"/>
              <a:gd name="connsiteY3" fmla="*/ 0 h 4920343"/>
              <a:gd name="connsiteX4" fmla="*/ 9985794 w 9985794"/>
              <a:gd name="connsiteY4" fmla="*/ 4920343 h 4920343"/>
              <a:gd name="connsiteX5" fmla="*/ 0 w 9985794"/>
              <a:gd name="connsiteY5" fmla="*/ 4920343 h 4920343"/>
              <a:gd name="connsiteX6" fmla="*/ 0 w 9985794"/>
              <a:gd name="connsiteY6" fmla="*/ 4119525 h 4920343"/>
              <a:gd name="connsiteX0" fmla="*/ 0 w 9985794"/>
              <a:gd name="connsiteY0" fmla="*/ 1451087 h 4920343"/>
              <a:gd name="connsiteX1" fmla="*/ 0 w 9985794"/>
              <a:gd name="connsiteY1" fmla="*/ 0 h 4920343"/>
              <a:gd name="connsiteX2" fmla="*/ 9985794 w 9985794"/>
              <a:gd name="connsiteY2" fmla="*/ 0 h 4920343"/>
              <a:gd name="connsiteX3" fmla="*/ 9985794 w 9985794"/>
              <a:gd name="connsiteY3" fmla="*/ 4920343 h 4920343"/>
              <a:gd name="connsiteX4" fmla="*/ 0 w 9985794"/>
              <a:gd name="connsiteY4" fmla="*/ 4920343 h 4920343"/>
              <a:gd name="connsiteX5" fmla="*/ 0 w 9985794"/>
              <a:gd name="connsiteY5" fmla="*/ 4119525 h 4920343"/>
              <a:gd name="connsiteX0" fmla="*/ 0 w 10019371"/>
              <a:gd name="connsiteY0" fmla="*/ 1655069 h 4920343"/>
              <a:gd name="connsiteX1" fmla="*/ 33577 w 10019371"/>
              <a:gd name="connsiteY1" fmla="*/ 0 h 4920343"/>
              <a:gd name="connsiteX2" fmla="*/ 10019371 w 10019371"/>
              <a:gd name="connsiteY2" fmla="*/ 0 h 4920343"/>
              <a:gd name="connsiteX3" fmla="*/ 10019371 w 10019371"/>
              <a:gd name="connsiteY3" fmla="*/ 4920343 h 4920343"/>
              <a:gd name="connsiteX4" fmla="*/ 33577 w 10019371"/>
              <a:gd name="connsiteY4" fmla="*/ 4920343 h 4920343"/>
              <a:gd name="connsiteX5" fmla="*/ 33577 w 10019371"/>
              <a:gd name="connsiteY5" fmla="*/ 4119525 h 4920343"/>
              <a:gd name="connsiteX0" fmla="*/ 0 w 9991028"/>
              <a:gd name="connsiteY0" fmla="*/ 1645173 h 4920343"/>
              <a:gd name="connsiteX1" fmla="*/ 5234 w 9991028"/>
              <a:gd name="connsiteY1" fmla="*/ 0 h 4920343"/>
              <a:gd name="connsiteX2" fmla="*/ 9991028 w 9991028"/>
              <a:gd name="connsiteY2" fmla="*/ 0 h 4920343"/>
              <a:gd name="connsiteX3" fmla="*/ 9991028 w 9991028"/>
              <a:gd name="connsiteY3" fmla="*/ 4920343 h 4920343"/>
              <a:gd name="connsiteX4" fmla="*/ 5234 w 9991028"/>
              <a:gd name="connsiteY4" fmla="*/ 4920343 h 4920343"/>
              <a:gd name="connsiteX5" fmla="*/ 5234 w 9991028"/>
              <a:gd name="connsiteY5" fmla="*/ 4119525 h 4920343"/>
              <a:gd name="connsiteX0" fmla="*/ 59 w 9986364"/>
              <a:gd name="connsiteY0" fmla="*/ 1639236 h 4920343"/>
              <a:gd name="connsiteX1" fmla="*/ 570 w 9986364"/>
              <a:gd name="connsiteY1" fmla="*/ 0 h 4920343"/>
              <a:gd name="connsiteX2" fmla="*/ 9986364 w 9986364"/>
              <a:gd name="connsiteY2" fmla="*/ 0 h 4920343"/>
              <a:gd name="connsiteX3" fmla="*/ 9986364 w 9986364"/>
              <a:gd name="connsiteY3" fmla="*/ 4920343 h 4920343"/>
              <a:gd name="connsiteX4" fmla="*/ 570 w 9986364"/>
              <a:gd name="connsiteY4" fmla="*/ 4920343 h 4920343"/>
              <a:gd name="connsiteX5" fmla="*/ 570 w 9986364"/>
              <a:gd name="connsiteY5" fmla="*/ 4119525 h 4920343"/>
              <a:gd name="connsiteX0" fmla="*/ 60 w 9986364"/>
              <a:gd name="connsiteY0" fmla="*/ 1847740 h 4920343"/>
              <a:gd name="connsiteX1" fmla="*/ 570 w 9986364"/>
              <a:gd name="connsiteY1" fmla="*/ 0 h 4920343"/>
              <a:gd name="connsiteX2" fmla="*/ 9986364 w 9986364"/>
              <a:gd name="connsiteY2" fmla="*/ 0 h 4920343"/>
              <a:gd name="connsiteX3" fmla="*/ 9986364 w 9986364"/>
              <a:gd name="connsiteY3" fmla="*/ 4920343 h 4920343"/>
              <a:gd name="connsiteX4" fmla="*/ 570 w 9986364"/>
              <a:gd name="connsiteY4" fmla="*/ 4920343 h 4920343"/>
              <a:gd name="connsiteX5" fmla="*/ 570 w 9986364"/>
              <a:gd name="connsiteY5" fmla="*/ 4119525 h 4920343"/>
              <a:gd name="connsiteX0" fmla="*/ 11626 w 9985937"/>
              <a:gd name="connsiteY0" fmla="*/ 1797498 h 4920343"/>
              <a:gd name="connsiteX1" fmla="*/ 143 w 9985937"/>
              <a:gd name="connsiteY1" fmla="*/ 0 h 4920343"/>
              <a:gd name="connsiteX2" fmla="*/ 9985937 w 9985937"/>
              <a:gd name="connsiteY2" fmla="*/ 0 h 4920343"/>
              <a:gd name="connsiteX3" fmla="*/ 9985937 w 9985937"/>
              <a:gd name="connsiteY3" fmla="*/ 4920343 h 4920343"/>
              <a:gd name="connsiteX4" fmla="*/ 143 w 9985937"/>
              <a:gd name="connsiteY4" fmla="*/ 4920343 h 4920343"/>
              <a:gd name="connsiteX5" fmla="*/ 143 w 9985937"/>
              <a:gd name="connsiteY5" fmla="*/ 4119525 h 4920343"/>
              <a:gd name="connsiteX0" fmla="*/ 62 w 9986364"/>
              <a:gd name="connsiteY0" fmla="*/ 1779914 h 4920343"/>
              <a:gd name="connsiteX1" fmla="*/ 570 w 9986364"/>
              <a:gd name="connsiteY1" fmla="*/ 0 h 4920343"/>
              <a:gd name="connsiteX2" fmla="*/ 9986364 w 9986364"/>
              <a:gd name="connsiteY2" fmla="*/ 0 h 4920343"/>
              <a:gd name="connsiteX3" fmla="*/ 9986364 w 9986364"/>
              <a:gd name="connsiteY3" fmla="*/ 4920343 h 4920343"/>
              <a:gd name="connsiteX4" fmla="*/ 570 w 9986364"/>
              <a:gd name="connsiteY4" fmla="*/ 4920343 h 4920343"/>
              <a:gd name="connsiteX5" fmla="*/ 570 w 9986364"/>
              <a:gd name="connsiteY5" fmla="*/ 4119525 h 4920343"/>
              <a:gd name="connsiteX0" fmla="*/ 17584 w 9985899"/>
              <a:gd name="connsiteY0" fmla="*/ 1779914 h 4920343"/>
              <a:gd name="connsiteX1" fmla="*/ 105 w 9985899"/>
              <a:gd name="connsiteY1" fmla="*/ 0 h 4920343"/>
              <a:gd name="connsiteX2" fmla="*/ 9985899 w 9985899"/>
              <a:gd name="connsiteY2" fmla="*/ 0 h 4920343"/>
              <a:gd name="connsiteX3" fmla="*/ 9985899 w 9985899"/>
              <a:gd name="connsiteY3" fmla="*/ 4920343 h 4920343"/>
              <a:gd name="connsiteX4" fmla="*/ 105 w 9985899"/>
              <a:gd name="connsiteY4" fmla="*/ 4920343 h 4920343"/>
              <a:gd name="connsiteX5" fmla="*/ 105 w 9985899"/>
              <a:gd name="connsiteY5" fmla="*/ 4119525 h 4920343"/>
              <a:gd name="connsiteX0" fmla="*/ 17584 w 9985899"/>
              <a:gd name="connsiteY0" fmla="*/ 1779914 h 4920343"/>
              <a:gd name="connsiteX1" fmla="*/ 105 w 9985899"/>
              <a:gd name="connsiteY1" fmla="*/ 0 h 4920343"/>
              <a:gd name="connsiteX2" fmla="*/ 9985899 w 9985899"/>
              <a:gd name="connsiteY2" fmla="*/ 0 h 4920343"/>
              <a:gd name="connsiteX3" fmla="*/ 9985899 w 9985899"/>
              <a:gd name="connsiteY3" fmla="*/ 4920343 h 4920343"/>
              <a:gd name="connsiteX4" fmla="*/ 105 w 9985899"/>
              <a:gd name="connsiteY4" fmla="*/ 4920343 h 4920343"/>
              <a:gd name="connsiteX5" fmla="*/ 3331 w 9985899"/>
              <a:gd name="connsiteY5" fmla="*/ 4251727 h 4920343"/>
              <a:gd name="connsiteX0" fmla="*/ 23936 w 9992251"/>
              <a:gd name="connsiteY0" fmla="*/ 1779914 h 4920343"/>
              <a:gd name="connsiteX1" fmla="*/ 6457 w 9992251"/>
              <a:gd name="connsiteY1" fmla="*/ 0 h 4920343"/>
              <a:gd name="connsiteX2" fmla="*/ 9992251 w 9992251"/>
              <a:gd name="connsiteY2" fmla="*/ 0 h 4920343"/>
              <a:gd name="connsiteX3" fmla="*/ 9992251 w 9992251"/>
              <a:gd name="connsiteY3" fmla="*/ 4920343 h 4920343"/>
              <a:gd name="connsiteX4" fmla="*/ 6457 w 9992251"/>
              <a:gd name="connsiteY4" fmla="*/ 4920343 h 4920343"/>
              <a:gd name="connsiteX5" fmla="*/ 0 w 9992251"/>
              <a:gd name="connsiteY5" fmla="*/ 4250393 h 4920343"/>
              <a:gd name="connsiteX0" fmla="*/ 20707 w 9989022"/>
              <a:gd name="connsiteY0" fmla="*/ 1779914 h 4920343"/>
              <a:gd name="connsiteX1" fmla="*/ 3228 w 9989022"/>
              <a:gd name="connsiteY1" fmla="*/ 0 h 4920343"/>
              <a:gd name="connsiteX2" fmla="*/ 9989022 w 9989022"/>
              <a:gd name="connsiteY2" fmla="*/ 0 h 4920343"/>
              <a:gd name="connsiteX3" fmla="*/ 9989022 w 9989022"/>
              <a:gd name="connsiteY3" fmla="*/ 4920343 h 4920343"/>
              <a:gd name="connsiteX4" fmla="*/ 3228 w 9989022"/>
              <a:gd name="connsiteY4" fmla="*/ 4920343 h 4920343"/>
              <a:gd name="connsiteX5" fmla="*/ 0 w 9989022"/>
              <a:gd name="connsiteY5" fmla="*/ 4250394 h 4920343"/>
              <a:gd name="connsiteX0" fmla="*/ 17583 w 9985898"/>
              <a:gd name="connsiteY0" fmla="*/ 1779914 h 4920343"/>
              <a:gd name="connsiteX1" fmla="*/ 104 w 9985898"/>
              <a:gd name="connsiteY1" fmla="*/ 0 h 4920343"/>
              <a:gd name="connsiteX2" fmla="*/ 9985898 w 9985898"/>
              <a:gd name="connsiteY2" fmla="*/ 0 h 4920343"/>
              <a:gd name="connsiteX3" fmla="*/ 9985898 w 9985898"/>
              <a:gd name="connsiteY3" fmla="*/ 4920343 h 4920343"/>
              <a:gd name="connsiteX4" fmla="*/ 104 w 9985898"/>
              <a:gd name="connsiteY4" fmla="*/ 4920343 h 4920343"/>
              <a:gd name="connsiteX5" fmla="*/ 6559 w 9985898"/>
              <a:gd name="connsiteY5" fmla="*/ 4251729 h 4920343"/>
              <a:gd name="connsiteX0" fmla="*/ 23935 w 9992250"/>
              <a:gd name="connsiteY0" fmla="*/ 1779914 h 4920343"/>
              <a:gd name="connsiteX1" fmla="*/ 6456 w 9992250"/>
              <a:gd name="connsiteY1" fmla="*/ 0 h 4920343"/>
              <a:gd name="connsiteX2" fmla="*/ 9992250 w 9992250"/>
              <a:gd name="connsiteY2" fmla="*/ 0 h 4920343"/>
              <a:gd name="connsiteX3" fmla="*/ 9992250 w 9992250"/>
              <a:gd name="connsiteY3" fmla="*/ 4920343 h 4920343"/>
              <a:gd name="connsiteX4" fmla="*/ 6456 w 9992250"/>
              <a:gd name="connsiteY4" fmla="*/ 4920343 h 4920343"/>
              <a:gd name="connsiteX5" fmla="*/ 0 w 9992250"/>
              <a:gd name="connsiteY5" fmla="*/ 4255735 h 4920343"/>
              <a:gd name="connsiteX0" fmla="*/ 20706 w 9989021"/>
              <a:gd name="connsiteY0" fmla="*/ 1779914 h 4920343"/>
              <a:gd name="connsiteX1" fmla="*/ 3227 w 9989021"/>
              <a:gd name="connsiteY1" fmla="*/ 0 h 4920343"/>
              <a:gd name="connsiteX2" fmla="*/ 9989021 w 9989021"/>
              <a:gd name="connsiteY2" fmla="*/ 0 h 4920343"/>
              <a:gd name="connsiteX3" fmla="*/ 9989021 w 9989021"/>
              <a:gd name="connsiteY3" fmla="*/ 4920343 h 4920343"/>
              <a:gd name="connsiteX4" fmla="*/ 3227 w 9989021"/>
              <a:gd name="connsiteY4" fmla="*/ 4920343 h 4920343"/>
              <a:gd name="connsiteX5" fmla="*/ 0 w 9989021"/>
              <a:gd name="connsiteY5" fmla="*/ 4255735 h 4920343"/>
              <a:gd name="connsiteX0" fmla="*/ 1339 w 9989021"/>
              <a:gd name="connsiteY0" fmla="*/ 2408875 h 4920343"/>
              <a:gd name="connsiteX1" fmla="*/ 3227 w 9989021"/>
              <a:gd name="connsiteY1" fmla="*/ 0 h 4920343"/>
              <a:gd name="connsiteX2" fmla="*/ 9989021 w 9989021"/>
              <a:gd name="connsiteY2" fmla="*/ 0 h 4920343"/>
              <a:gd name="connsiteX3" fmla="*/ 9989021 w 9989021"/>
              <a:gd name="connsiteY3" fmla="*/ 4920343 h 4920343"/>
              <a:gd name="connsiteX4" fmla="*/ 3227 w 9989021"/>
              <a:gd name="connsiteY4" fmla="*/ 4920343 h 4920343"/>
              <a:gd name="connsiteX5" fmla="*/ 0 w 9989021"/>
              <a:gd name="connsiteY5" fmla="*/ 4255735 h 4920343"/>
              <a:gd name="connsiteX0" fmla="*/ 11022 w 9989021"/>
              <a:gd name="connsiteY0" fmla="*/ 2454278 h 4920343"/>
              <a:gd name="connsiteX1" fmla="*/ 3227 w 9989021"/>
              <a:gd name="connsiteY1" fmla="*/ 0 h 4920343"/>
              <a:gd name="connsiteX2" fmla="*/ 9989021 w 9989021"/>
              <a:gd name="connsiteY2" fmla="*/ 0 h 4920343"/>
              <a:gd name="connsiteX3" fmla="*/ 9989021 w 9989021"/>
              <a:gd name="connsiteY3" fmla="*/ 4920343 h 4920343"/>
              <a:gd name="connsiteX4" fmla="*/ 3227 w 9989021"/>
              <a:gd name="connsiteY4" fmla="*/ 4920343 h 4920343"/>
              <a:gd name="connsiteX5" fmla="*/ 0 w 9989021"/>
              <a:gd name="connsiteY5" fmla="*/ 4255735 h 4920343"/>
              <a:gd name="connsiteX0" fmla="*/ 0 w 9990908"/>
              <a:gd name="connsiteY0" fmla="*/ 2455614 h 4920343"/>
              <a:gd name="connsiteX1" fmla="*/ 5114 w 9990908"/>
              <a:gd name="connsiteY1" fmla="*/ 0 h 4920343"/>
              <a:gd name="connsiteX2" fmla="*/ 9990908 w 9990908"/>
              <a:gd name="connsiteY2" fmla="*/ 0 h 4920343"/>
              <a:gd name="connsiteX3" fmla="*/ 9990908 w 9990908"/>
              <a:gd name="connsiteY3" fmla="*/ 4920343 h 4920343"/>
              <a:gd name="connsiteX4" fmla="*/ 5114 w 9990908"/>
              <a:gd name="connsiteY4" fmla="*/ 4920343 h 4920343"/>
              <a:gd name="connsiteX5" fmla="*/ 1887 w 9990908"/>
              <a:gd name="connsiteY5" fmla="*/ 4255735 h 4920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90908" h="4920343">
                <a:moveTo>
                  <a:pt x="0" y="2455614"/>
                </a:moveTo>
                <a:cubicBezTo>
                  <a:pt x="1745" y="1907223"/>
                  <a:pt x="3369" y="548391"/>
                  <a:pt x="5114" y="0"/>
                </a:cubicBezTo>
                <a:lnTo>
                  <a:pt x="9990908" y="0"/>
                </a:lnTo>
                <a:lnTo>
                  <a:pt x="9990908" y="4920343"/>
                </a:lnTo>
                <a:lnTo>
                  <a:pt x="5114" y="4920343"/>
                </a:lnTo>
                <a:cubicBezTo>
                  <a:pt x="5114" y="4653404"/>
                  <a:pt x="1887" y="4522674"/>
                  <a:pt x="1887" y="4255735"/>
                </a:cubicBezTo>
              </a:path>
            </a:pathLst>
          </a:cu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7199F8-169E-0F1C-54A3-4566E4033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665" y="385494"/>
            <a:ext cx="5303980" cy="18350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4A6139-83D8-58CE-EDEE-BFAFEEB657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320" y="4288309"/>
            <a:ext cx="5303980" cy="171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5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AE78F-F2E1-7FAC-86A2-D58ECC9FD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2">
                    <a:lumMod val="75000"/>
                    <a:lumOff val="25000"/>
                  </a:schemeClr>
                </a:solidFill>
              </a:rPr>
              <a:t>Participation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2E0BE-7FBC-ECAF-F192-6E2249FAF2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Tyler Heck: Summary, Purpose, Scope, and AOI</a:t>
            </a:r>
          </a:p>
          <a:p>
            <a:r>
              <a:rPr lang="en-US" dirty="0"/>
              <a:t>Haley Busse: Data and Methodology</a:t>
            </a:r>
          </a:p>
          <a:p>
            <a:r>
              <a:rPr lang="en-US" dirty="0"/>
              <a:t>Tay Floyd: Final Deliverables </a:t>
            </a:r>
            <a:r>
              <a:rPr lang="en-US"/>
              <a:t>and 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811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19741-C4CD-4E09-B04E-EAD99B0BB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2">
                    <a:lumMod val="75000"/>
                    <a:lumOff val="25000"/>
                  </a:schemeClr>
                </a:solidFill>
              </a:rPr>
              <a:t>Presentation Overview</a:t>
            </a:r>
          </a:p>
        </p:txBody>
      </p:sp>
      <p:pic>
        <p:nvPicPr>
          <p:cNvPr id="5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6498655E-4E54-E947-5838-402F0D47B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957" y="2543949"/>
            <a:ext cx="8585199" cy="266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702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7CB3C-2140-19CB-BAF1-34469B897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2">
                    <a:lumMod val="75000"/>
                    <a:lumOff val="25000"/>
                  </a:schemeClr>
                </a:solidFill>
              </a:rPr>
              <a:t>Brief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DA82A8-AD28-E8ED-EF6F-C68CBE3D7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>
                <a:solidFill>
                  <a:srgbClr val="003366"/>
                </a:solidFill>
                <a:ea typeface="+mn-lt"/>
                <a:cs typeface="+mn-lt"/>
              </a:rPr>
              <a:t>Our AOI was the Edwards Aquifer with additional emphasis of interest being placed on ten counties that surround it, and each WWTP that operates in the area</a:t>
            </a:r>
            <a:endParaRPr lang="en-US">
              <a:solidFill>
                <a:srgbClr val="000000"/>
              </a:solidFill>
              <a:ea typeface="+mn-lt"/>
              <a:cs typeface="+mn-lt"/>
            </a:endParaRPr>
          </a:p>
          <a:p>
            <a:r>
              <a:rPr lang="en-US" sz="2000">
                <a:solidFill>
                  <a:srgbClr val="003366"/>
                </a:solidFill>
                <a:ea typeface="+mn-lt"/>
                <a:cs typeface="+mn-lt"/>
              </a:rPr>
              <a:t>The Edwards Aquifer is made up of an abundance of karst limestone chambers, holes, and caves </a:t>
            </a:r>
            <a:endParaRPr lang="en-US">
              <a:solidFill>
                <a:srgbClr val="000000"/>
              </a:solidFill>
              <a:ea typeface="+mn-lt"/>
              <a:cs typeface="+mn-lt"/>
            </a:endParaRPr>
          </a:p>
          <a:p>
            <a:r>
              <a:rPr lang="en-US" sz="2000">
                <a:solidFill>
                  <a:srgbClr val="003366"/>
                </a:solidFill>
              </a:rPr>
              <a:t>Downsides of its unique permeable structure</a:t>
            </a:r>
          </a:p>
        </p:txBody>
      </p:sp>
    </p:spTree>
    <p:extLst>
      <p:ext uri="{BB962C8B-B14F-4D97-AF65-F5344CB8AC3E}">
        <p14:creationId xmlns:p14="http://schemas.microsoft.com/office/powerpoint/2010/main" val="1981896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50EA6-A532-9C70-B125-44339A34B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2">
                    <a:lumMod val="75000"/>
                    <a:lumOff val="25000"/>
                  </a:schemeClr>
                </a:solidFill>
              </a:rPr>
              <a:t>Project’s 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CD8C6-58E8-709C-CC65-40760852D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Our goal was to identify areas of the aquifer that are at risk of contamination. </a:t>
            </a:r>
          </a:p>
          <a:p>
            <a:r>
              <a:rPr lang="en-US"/>
              <a:t>With this info, we created an interactive web map that enabled tracking WWTP data with ease</a:t>
            </a:r>
          </a:p>
          <a:p>
            <a:r>
              <a:rPr lang="en-US"/>
              <a:t>Highlight which WWTPs are most likely to cause issues for the aquifer</a:t>
            </a:r>
          </a:p>
          <a:p>
            <a:r>
              <a:rPr lang="en-US"/>
              <a:t>Provide this information to the GEAA</a:t>
            </a:r>
          </a:p>
        </p:txBody>
      </p:sp>
    </p:spTree>
    <p:extLst>
      <p:ext uri="{BB962C8B-B14F-4D97-AF65-F5344CB8AC3E}">
        <p14:creationId xmlns:p14="http://schemas.microsoft.com/office/powerpoint/2010/main" val="3860767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Map&#10;&#10;Description automatically generated">
            <a:extLst>
              <a:ext uri="{FF2B5EF4-FFF2-40B4-BE49-F238E27FC236}">
                <a16:creationId xmlns:a16="http://schemas.microsoft.com/office/drawing/2014/main" id="{5EBA23D7-C9F3-E1DE-6F73-AFEAD52036C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t="9639" b="17546"/>
          <a:stretch/>
        </p:blipFill>
        <p:spPr>
          <a:xfrm>
            <a:off x="20" y="10"/>
            <a:ext cx="12191980" cy="6857989"/>
          </a:xfrm>
          <a:noFill/>
        </p:spPr>
      </p:pic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460B925E-8B4C-C888-845D-F1B233DB2C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726" y="6199188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D294E323-BA9A-4BAC-B92F-8562312976D8}" type="datetime1">
              <a:rPr lang="en-US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spcAft>
                  <a:spcPts val="600"/>
                </a:spcAft>
              </a:pPr>
              <a:t>6/16/2023</a:t>
            </a:fld>
            <a:endParaRPr lang="en-US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Footer Placeholder 2">
            <a:extLst>
              <a:ext uri="{FF2B5EF4-FFF2-40B4-BE49-F238E27FC236}">
                <a16:creationId xmlns:a16="http://schemas.microsoft.com/office/drawing/2014/main" id="{10C5AAA9-0240-4865-0D6B-5416E0060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86625" y="6199188"/>
            <a:ext cx="3409951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Sample Footer Text</a:t>
            </a:r>
          </a:p>
        </p:txBody>
      </p:sp>
      <p:sp>
        <p:nvSpPr>
          <p:cNvPr id="22" name="Slide Number Placeholder 3">
            <a:extLst>
              <a:ext uri="{FF2B5EF4-FFF2-40B4-BE49-F238E27FC236}">
                <a16:creationId xmlns:a16="http://schemas.microsoft.com/office/drawing/2014/main" id="{9EBD34D8-99C9-2D3F-27BC-1BA163A69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96577" y="6199188"/>
            <a:ext cx="619125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D149D8DE-093B-4F40-AB80-F25E3BEC9453}" type="slidenum">
              <a:rPr lang="en-US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spcAft>
                  <a:spcPts val="600"/>
                </a:spcAft>
              </a:pPr>
              <a:t>5</a:t>
            </a:fld>
            <a:endParaRPr lang="en-US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2525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1761C-DAE5-2C8E-9DB2-75EECC5F9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2">
                    <a:lumMod val="75000"/>
                    <a:lumOff val="25000"/>
                  </a:schemeClr>
                </a:solidFill>
              </a:rPr>
              <a:t>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25609-DB2A-9E7B-1D95-8DFC479A419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1200">
                <a:latin typeface="Trade Gothic Next Light"/>
                <a:cs typeface="Arial"/>
              </a:rPr>
              <a:t>Start and permit renewal date of TPDES and TLAP permits</a:t>
            </a:r>
          </a:p>
          <a:p>
            <a:r>
              <a:rPr lang="en-US" sz="1200">
                <a:latin typeface="Trade Gothic Next Light"/>
                <a:cs typeface="Arial"/>
              </a:rPr>
              <a:t>Address / Description of location</a:t>
            </a:r>
          </a:p>
          <a:p>
            <a:r>
              <a:rPr lang="en-US" sz="1200">
                <a:latin typeface="Trade Gothic Next Light"/>
                <a:cs typeface="Arial"/>
              </a:rPr>
              <a:t>Volume of Treatment</a:t>
            </a:r>
          </a:p>
          <a:p>
            <a:r>
              <a:rPr lang="en-US" sz="1200">
                <a:latin typeface="Trade Gothic Next Light"/>
                <a:cs typeface="Arial"/>
              </a:rPr>
              <a:t>Method of Treatment</a:t>
            </a:r>
          </a:p>
          <a:p>
            <a:r>
              <a:rPr lang="en-US" sz="1200">
                <a:latin typeface="Trade Gothic Next Light"/>
                <a:cs typeface="Arial"/>
              </a:rPr>
              <a:t>Phosphorus and Nitrogen discharges permitted</a:t>
            </a:r>
          </a:p>
          <a:p>
            <a:r>
              <a:rPr lang="en-US" sz="1200">
                <a:latin typeface="Trade Gothic Next Light"/>
                <a:cs typeface="Arial"/>
              </a:rPr>
              <a:t>Discharge rate</a:t>
            </a:r>
          </a:p>
          <a:p>
            <a:r>
              <a:rPr lang="en-US" sz="1200">
                <a:latin typeface="Trade Gothic Next Light"/>
                <a:cs typeface="Arial"/>
              </a:rPr>
              <a:t>Carbonaceous biological oxygen demand</a:t>
            </a:r>
          </a:p>
          <a:p>
            <a:r>
              <a:rPr lang="en-US" sz="1200">
                <a:latin typeface="Trade Gothic Next Light"/>
                <a:cs typeface="Arial"/>
              </a:rPr>
              <a:t>Total suspended solids</a:t>
            </a:r>
            <a:endParaRPr lang="en-US">
              <a:latin typeface="Trade Gothic Next Light"/>
              <a:cs typeface="Arial"/>
            </a:endParaRPr>
          </a:p>
          <a:p>
            <a:r>
              <a:rPr lang="en-US" sz="1200">
                <a:cs typeface="Arial"/>
              </a:rPr>
              <a:t>Past notices of violation (NOV)</a:t>
            </a:r>
          </a:p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000822-6B6D-F982-5B2F-E35168B486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92124" y="1712609"/>
            <a:ext cx="4188635" cy="316064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200">
                <a:latin typeface="Trade Gothic Next Light"/>
                <a:cs typeface="Arial"/>
              </a:rPr>
              <a:t>Past Notices of enforcement (NOE)</a:t>
            </a:r>
          </a:p>
          <a:p>
            <a:r>
              <a:rPr lang="en-US" sz="1200">
                <a:latin typeface="Trade Gothic Next Light"/>
                <a:cs typeface="Arial"/>
              </a:rPr>
              <a:t>Ammonia nitrogen</a:t>
            </a:r>
            <a:endParaRPr lang="en-US"/>
          </a:p>
          <a:p>
            <a:r>
              <a:rPr lang="en-US" sz="1200">
                <a:latin typeface="Trade Gothic Next Light"/>
                <a:cs typeface="Arial"/>
              </a:rPr>
              <a:t>Beneficial Reuse (if any)</a:t>
            </a:r>
          </a:p>
          <a:p>
            <a:r>
              <a:rPr lang="en-US" sz="1200">
                <a:latin typeface="Trade Gothic Next Light"/>
                <a:cs typeface="Arial"/>
              </a:rPr>
              <a:t>Additional Conditions of Permit (if any)</a:t>
            </a:r>
          </a:p>
          <a:p>
            <a:r>
              <a:rPr lang="en-US" sz="1200">
                <a:latin typeface="Trade Gothic Next Light"/>
                <a:cs typeface="Arial"/>
              </a:rPr>
              <a:t>County maps, shapefiles, and quantitative data, which depict locations and      vulnerability rankings for wastewater lines</a:t>
            </a:r>
          </a:p>
          <a:p>
            <a:r>
              <a:rPr lang="en-US" sz="1200">
                <a:latin typeface="Trade Gothic Next Light"/>
                <a:cs typeface="Arial"/>
              </a:rPr>
              <a:t>Edwards Aquifer Zones and Regulatory Boundary</a:t>
            </a:r>
          </a:p>
          <a:p>
            <a:r>
              <a:rPr lang="en-US" sz="1200">
                <a:latin typeface="Trade Gothic Next Light"/>
                <a:cs typeface="Arial"/>
              </a:rPr>
              <a:t>Surface water shapefiles</a:t>
            </a:r>
          </a:p>
          <a:p>
            <a:r>
              <a:rPr lang="en-US" sz="1200">
                <a:latin typeface="Trade Gothic Next Light"/>
                <a:cs typeface="Arial"/>
              </a:rPr>
              <a:t>Surface water quality criteria, such as TCEQ/EPA stream impairment status</a:t>
            </a:r>
          </a:p>
          <a:p>
            <a:r>
              <a:rPr lang="en-US" sz="1200">
                <a:latin typeface="Trade Gothic Next Light"/>
                <a:cs typeface="Arial"/>
              </a:rPr>
              <a:t>Available wastewater spills data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744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766B8-AEDB-0CAB-C39E-5ADA97E32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7304" y="484337"/>
            <a:ext cx="8977511" cy="1073825"/>
          </a:xfrm>
        </p:spPr>
        <p:txBody>
          <a:bodyPr/>
          <a:lstStyle/>
          <a:p>
            <a:r>
              <a:rPr lang="en-US">
                <a:solidFill>
                  <a:schemeClr val="tx2">
                    <a:lumMod val="75000"/>
                    <a:lumOff val="25000"/>
                  </a:schemeClr>
                </a:solidFill>
              </a:rPr>
              <a:t>Methodology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B87A5971-40ED-E453-E7F6-79B060E320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89" r="-119" b="7710"/>
          <a:stretch/>
        </p:blipFill>
        <p:spPr>
          <a:xfrm>
            <a:off x="1431807" y="1809766"/>
            <a:ext cx="7898470" cy="362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56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29875-1AAA-F2FD-0AE8-207622F5B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2">
                    <a:lumMod val="75000"/>
                    <a:lumOff val="25000"/>
                  </a:schemeClr>
                </a:solidFill>
              </a:rPr>
              <a:t>Final Deliverables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BA997-0A7E-0B4A-A99E-0C733D5BA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Map Layers</a:t>
            </a:r>
          </a:p>
          <a:p>
            <a:r>
              <a:rPr lang="en-US" dirty="0"/>
              <a:t>River Buffers</a:t>
            </a:r>
          </a:p>
          <a:p>
            <a:r>
              <a:rPr lang="en-US" dirty="0"/>
              <a:t>Weighted Overlay</a:t>
            </a:r>
          </a:p>
          <a:p>
            <a:r>
              <a:rPr lang="en-US" dirty="0"/>
              <a:t>Rasterized Buffers</a:t>
            </a:r>
          </a:p>
          <a:p>
            <a:r>
              <a:rPr lang="en-US" dirty="0"/>
              <a:t>Rasterized Study Area</a:t>
            </a:r>
          </a:p>
          <a:p>
            <a:r>
              <a:rPr lang="en-US" dirty="0"/>
              <a:t>Reclassified Rasters</a:t>
            </a:r>
          </a:p>
        </p:txBody>
      </p:sp>
    </p:spTree>
    <p:extLst>
      <p:ext uri="{BB962C8B-B14F-4D97-AF65-F5344CB8AC3E}">
        <p14:creationId xmlns:p14="http://schemas.microsoft.com/office/powerpoint/2010/main" val="2846593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C7EB9-A3C1-534A-8470-239F51D06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Conclusions</a:t>
            </a:r>
          </a:p>
        </p:txBody>
      </p:sp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E9B7D7C0-93A0-BD94-D015-99DB779D3D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538" y="945832"/>
            <a:ext cx="3868615" cy="50150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4E7337-3219-A66C-0744-4E3623F3462C}"/>
              </a:ext>
            </a:extLst>
          </p:cNvPr>
          <p:cNvSpPr txBox="1"/>
          <p:nvPr/>
        </p:nvSpPr>
        <p:spPr>
          <a:xfrm>
            <a:off x="1209294" y="3334435"/>
            <a:ext cx="60944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hlinkClick r:id="rId4"/>
              </a:rPr>
              <a:t>https://txst.maps.arcgis.com/apps/mapviewer/index.html?webmap=1136af6f185746b6b2a46ba68ec74d6b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923325"/>
      </p:ext>
    </p:extLst>
  </p:cSld>
  <p:clrMapOvr>
    <a:masterClrMapping/>
  </p:clrMapOvr>
</p:sld>
</file>

<file path=ppt/theme/theme1.xml><?xml version="1.0" encoding="utf-8"?>
<a:theme xmlns:a="http://schemas.openxmlformats.org/drawingml/2006/main" name="LimelightVTI">
  <a:themeElements>
    <a:clrScheme name="AnalogousFromLightSeedLeftStep">
      <a:dk1>
        <a:srgbClr val="000000"/>
      </a:dk1>
      <a:lt1>
        <a:srgbClr val="FFFFFF"/>
      </a:lt1>
      <a:dk2>
        <a:srgbClr val="243341"/>
      </a:dk2>
      <a:lt2>
        <a:srgbClr val="E6E8E2"/>
      </a:lt2>
      <a:accent1>
        <a:srgbClr val="A695C7"/>
      </a:accent1>
      <a:accent2>
        <a:srgbClr val="7E83BB"/>
      </a:accent2>
      <a:accent3>
        <a:srgbClr val="8BA7C2"/>
      </a:accent3>
      <a:accent4>
        <a:srgbClr val="78AEB3"/>
      </a:accent4>
      <a:accent5>
        <a:srgbClr val="81AD9F"/>
      </a:accent5>
      <a:accent6>
        <a:srgbClr val="76B084"/>
      </a:accent6>
      <a:hlink>
        <a:srgbClr val="778953"/>
      </a:hlink>
      <a:folHlink>
        <a:srgbClr val="7F7F7F"/>
      </a:folHlink>
    </a:clrScheme>
    <a:fontScheme name="Trade Gothic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melightVTI" id="{7936DCFD-B587-41FD-9126-64F2709ED40B}" vid="{74F41540-78F1-4C56-9EAA-6FA6E9F1D77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0456b85-5380-4040-9171-0adeab588cf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AF28CDB7DDA04BB507BC3F4DEC6C36" ma:contentTypeVersion="8" ma:contentTypeDescription="Create a new document." ma:contentTypeScope="" ma:versionID="7186ae5bfab2601e4e4457b0fef94f7f">
  <xsd:schema xmlns:xsd="http://www.w3.org/2001/XMLSchema" xmlns:xs="http://www.w3.org/2001/XMLSchema" xmlns:p="http://schemas.microsoft.com/office/2006/metadata/properties" xmlns:ns3="c0456b85-5380-4040-9171-0adeab588cf6" xmlns:ns4="76601439-c42c-4c6f-9043-b8d249cfaba8" targetNamespace="http://schemas.microsoft.com/office/2006/metadata/properties" ma:root="true" ma:fieldsID="aca76371e6d3ff6ed098a0db9e5bc1ec" ns3:_="" ns4:_="">
    <xsd:import namespace="c0456b85-5380-4040-9171-0adeab588cf6"/>
    <xsd:import namespace="76601439-c42c-4c6f-9043-b8d249cfaba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456b85-5380-4040-9171-0adeab588c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601439-c42c-4c6f-9043-b8d249cfaba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F63EC0C-FE1D-414C-93DC-0B7FB532BD70}">
  <ds:schemaRefs>
    <ds:schemaRef ds:uri="76601439-c42c-4c6f-9043-b8d249cfaba8"/>
    <ds:schemaRef ds:uri="c0456b85-5380-4040-9171-0adeab588cf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DFFAA1B-BE1C-4D6E-AF0B-2B7EFB560967}">
  <ds:schemaRefs>
    <ds:schemaRef ds:uri="76601439-c42c-4c6f-9043-b8d249cfaba8"/>
    <ds:schemaRef ds:uri="c0456b85-5380-4040-9171-0adeab588cf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EF1653C-1D91-4B2C-805C-028CE379D1E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304</Words>
  <Application>Microsoft Office PowerPoint</Application>
  <PresentationFormat>Widescreen</PresentationFormat>
  <Paragraphs>52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Trade Gothic Next Cond</vt:lpstr>
      <vt:lpstr>Trade Gothic Next Light</vt:lpstr>
      <vt:lpstr>LimelightVTI</vt:lpstr>
      <vt:lpstr>Wastewater Treatment Plants on the Edward’s Aquifer</vt:lpstr>
      <vt:lpstr>Presentation Overview</vt:lpstr>
      <vt:lpstr>Brief Summary</vt:lpstr>
      <vt:lpstr>Project’s Purpose</vt:lpstr>
      <vt:lpstr>PowerPoint Presentation</vt:lpstr>
      <vt:lpstr>Data</vt:lpstr>
      <vt:lpstr>Methodology</vt:lpstr>
      <vt:lpstr>Final Deliverables </vt:lpstr>
      <vt:lpstr>Conclusions</vt:lpstr>
      <vt:lpstr>Participation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Wastewater Treatment Plants on the Edward’s Aquifer</dc:title>
  <dc:creator>Floyd, Tay</dc:creator>
  <cp:lastModifiedBy>kellie fichter</cp:lastModifiedBy>
  <cp:revision>2</cp:revision>
  <dcterms:created xsi:type="dcterms:W3CDTF">2023-04-24T19:54:47Z</dcterms:created>
  <dcterms:modified xsi:type="dcterms:W3CDTF">2023-06-16T18:06:25Z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0x01010048AF28CDB7DDA04BB507BC3F4DEC6C36</vt:lpwstr>
  </property>
</Properties>
</file>