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71" r:id="rId3"/>
    <p:sldId id="264" r:id="rId4"/>
    <p:sldId id="273" r:id="rId5"/>
    <p:sldId id="274" r:id="rId6"/>
    <p:sldId id="275" r:id="rId7"/>
    <p:sldId id="277" r:id="rId8"/>
    <p:sldId id="278" r:id="rId9"/>
    <p:sldId id="279" r:id="rId10"/>
    <p:sldId id="266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F95D7-A0A7-4746-B608-8D5D1F8CEC1C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9A935-B495-488D-8E8D-62A81D121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69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B3765-1535-41FB-A927-AAD2D1E85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E9EF-BFD3-43EA-A868-783EE64D3026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3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5DF4-6503-424C-B89D-B31483AF0BFD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22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E408-CEE3-4069-B613-CB32C19D6587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50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80C5-3949-48B3-AAD0-C6AC4D6634A8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8466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F9A-4BC0-4BDC-9C0A-439930D3F628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34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190EB-8738-400A-AFF7-6D1DEC6B76AF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613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F0B9-B198-4467-8481-337D4552AC07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5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E8C0-DCD6-4618-824E-E5B47E37F774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672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133B-A04A-40C7-999B-6B964B69F57E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181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6FB9-D28B-49B1-96AA-2DC4A0B82672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29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3742-95DB-4727-9E2D-E67133874C57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941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C757-AC18-4BD4-B58D-C09C7F56266E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1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6CBA-D419-41FA-8B3E-D17E24A5F335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98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4B8EF-695A-4D91-86E6-BD3ABF986DC6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36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A1DA-1075-4AB6-9AFC-9045E23C9F15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92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3360-0F07-4AD4-AAF8-61579BDE5A02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48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D3E4-AEF6-4C0D-955F-4975ADE12833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5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096B060-2D6F-430E-A017-FCCC5AF2AC19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9358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quiferalliance.org/donat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nathan@aquiferalliance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p close image of waves">
            <a:extLst>
              <a:ext uri="{FF2B5EF4-FFF2-40B4-BE49-F238E27FC236}">
                <a16:creationId xmlns:a16="http://schemas.microsoft.com/office/drawing/2014/main" id="{9648A932-5E17-4859-9FE3-70EB96EA5C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41000"/>
          </a:blip>
          <a:srcRect l="9091" t="3462" b="19929"/>
          <a:stretch/>
        </p:blipFill>
        <p:spPr>
          <a:xfrm>
            <a:off x="0" y="0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6636B6-A233-459A-95E5-DFBD46F36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666" y="1244773"/>
            <a:ext cx="7069667" cy="1641490"/>
          </a:xfrm>
        </p:spPr>
        <p:txBody>
          <a:bodyPr>
            <a:noAutofit/>
          </a:bodyPr>
          <a:lstStyle/>
          <a:p>
            <a:pPr algn="l"/>
            <a:r>
              <a:rPr lang="en-US" sz="4800" dirty="0"/>
              <a:t>Overview of  TCEQ Permitting:</a:t>
            </a:r>
            <a:br>
              <a:rPr lang="en-US" sz="4800" dirty="0"/>
            </a:br>
            <a:r>
              <a:rPr lang="en-US" sz="4800" dirty="0"/>
              <a:t>Wastewater Permits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659794-310F-A077-5067-68998BE8C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5600" y="5752194"/>
            <a:ext cx="2781474" cy="87719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106BB08-9DC0-69E8-2AFF-543D2B690652}"/>
              </a:ext>
            </a:extLst>
          </p:cNvPr>
          <p:cNvSpPr txBox="1">
            <a:spLocks/>
          </p:cNvSpPr>
          <p:nvPr/>
        </p:nvSpPr>
        <p:spPr>
          <a:xfrm>
            <a:off x="2906740" y="2361678"/>
            <a:ext cx="8785726" cy="164149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kern="120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7F07ED-F89D-C2D7-404D-6903C5A79AB4}"/>
              </a:ext>
            </a:extLst>
          </p:cNvPr>
          <p:cNvSpPr txBox="1"/>
          <p:nvPr/>
        </p:nvSpPr>
        <p:spPr>
          <a:xfrm>
            <a:off x="211666" y="3161540"/>
            <a:ext cx="5529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/>
              <a:t>Nathan Glavy, Technical Director, Greater Edwards Aquifer Alliance (GEAA)</a:t>
            </a:r>
          </a:p>
        </p:txBody>
      </p:sp>
    </p:spTree>
    <p:extLst>
      <p:ext uri="{BB962C8B-B14F-4D97-AF65-F5344CB8AC3E}">
        <p14:creationId xmlns:p14="http://schemas.microsoft.com/office/powerpoint/2010/main" val="354975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19"/>
    </mc:Choice>
    <mc:Fallback xmlns="">
      <p:transition spd="slow" advTm="3411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F2F6E-61F2-E6B7-5EF8-1D34E3344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7" y="365125"/>
            <a:ext cx="11456378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Next Steps: Public Engagement &amp; Fundraising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D61D2-BD5C-5766-7EB1-FE4E76027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965" y="1808039"/>
            <a:ext cx="570662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Ways the public can engage can : </a:t>
            </a:r>
          </a:p>
          <a:p>
            <a:r>
              <a:rPr lang="en-US" dirty="0"/>
              <a:t>Submit comments to TCEQ</a:t>
            </a:r>
          </a:p>
          <a:p>
            <a:pPr lvl="1"/>
            <a:r>
              <a:rPr lang="en-US" dirty="0"/>
              <a:t>If applicable, request affected party status and a contested case hearing</a:t>
            </a:r>
          </a:p>
          <a:p>
            <a:pPr lvl="1"/>
            <a:r>
              <a:rPr lang="en-US" dirty="0"/>
              <a:t>Important to list out ALL concerns in their comments	</a:t>
            </a:r>
          </a:p>
          <a:p>
            <a:r>
              <a:rPr lang="en-US" dirty="0"/>
              <a:t>Attend the June 13 Public Meeting</a:t>
            </a:r>
          </a:p>
          <a:p>
            <a:pPr lvl="1"/>
            <a:r>
              <a:rPr lang="en-US" dirty="0"/>
              <a:t>Inn at Barons Creek at 7PM</a:t>
            </a:r>
          </a:p>
          <a:p>
            <a:pPr lvl="1"/>
            <a:r>
              <a:rPr lang="en-US" dirty="0"/>
              <a:t>Get the local neighbors involved</a:t>
            </a:r>
          </a:p>
          <a:p>
            <a:pPr lvl="1"/>
            <a:r>
              <a:rPr lang="en-US" dirty="0"/>
              <a:t>Contact local, county, and state reps</a:t>
            </a:r>
          </a:p>
          <a:p>
            <a:pPr lvl="1"/>
            <a:r>
              <a:rPr lang="en-US" dirty="0"/>
              <a:t> Contact local environmental groups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4423929-220F-69E5-2DD7-5AD128E52C95}"/>
              </a:ext>
            </a:extLst>
          </p:cNvPr>
          <p:cNvSpPr txBox="1">
            <a:spLocks/>
          </p:cNvSpPr>
          <p:nvPr/>
        </p:nvSpPr>
        <p:spPr>
          <a:xfrm>
            <a:off x="6010591" y="1808039"/>
            <a:ext cx="570662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Make a donation to Pedernales River Alliance (PRA) via GEAA</a:t>
            </a:r>
          </a:p>
          <a:p>
            <a:pPr lvl="1"/>
            <a:r>
              <a:rPr lang="en-US" dirty="0"/>
              <a:t>Visit </a:t>
            </a:r>
            <a:r>
              <a:rPr lang="en-US" dirty="0">
                <a:hlinkClick r:id="rId2"/>
              </a:rPr>
              <a:t>www.aquiferalliance.org/donate</a:t>
            </a:r>
            <a:endParaRPr lang="en-US" dirty="0"/>
          </a:p>
          <a:p>
            <a:pPr lvl="1"/>
            <a:r>
              <a:rPr lang="en-US" dirty="0"/>
              <a:t>Follow the “Individual Donation” section until you get to the payment screen. </a:t>
            </a:r>
          </a:p>
          <a:p>
            <a:pPr lvl="1"/>
            <a:r>
              <a:rPr lang="en-US" dirty="0"/>
              <a:t>Note: Look for “Write a Note” on this screen, click on it, and insert “for Pedernales River Alliance” to allocate funds to PRA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823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99649-FB75-EE9C-0B66-A87EBD1D0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Thanks!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EB3685E-58F8-BF8D-B67A-EC7D18D05642}"/>
              </a:ext>
            </a:extLst>
          </p:cNvPr>
          <p:cNvSpPr txBox="1">
            <a:spLocks/>
          </p:cNvSpPr>
          <p:nvPr/>
        </p:nvSpPr>
        <p:spPr>
          <a:xfrm>
            <a:off x="993530" y="1989504"/>
            <a:ext cx="4671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Nathan Glavy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Technical Director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Greater Edwards Aquifer Alliance (GEAA)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hlinkClick r:id="rId2"/>
              </a:rPr>
              <a:t>nathan@aquiferalliance.org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210-320-0149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F023A0-3D42-3FC7-4AEB-6C7875615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6415" y="5711787"/>
            <a:ext cx="2769577" cy="8685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31B1FD-3977-AAB1-7D1F-C21D2CB73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845" y="1919430"/>
            <a:ext cx="3019140" cy="301914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30B402-CF0D-3704-6340-4953AD221F70}"/>
              </a:ext>
            </a:extLst>
          </p:cNvPr>
          <p:cNvSpPr txBox="1">
            <a:spLocks/>
          </p:cNvSpPr>
          <p:nvPr/>
        </p:nvSpPr>
        <p:spPr>
          <a:xfrm>
            <a:off x="7755150" y="1257605"/>
            <a:ext cx="2742530" cy="582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Donate Tonight!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6889A-41AF-D1DC-38AE-38EFFB63CF43}"/>
              </a:ext>
            </a:extLst>
          </p:cNvPr>
          <p:cNvSpPr txBox="1">
            <a:spLocks/>
          </p:cNvSpPr>
          <p:nvPr/>
        </p:nvSpPr>
        <p:spPr>
          <a:xfrm>
            <a:off x="7171268" y="4955341"/>
            <a:ext cx="3742266" cy="582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Designate Donation to Pedernales River Alliance</a:t>
            </a:r>
          </a:p>
        </p:txBody>
      </p:sp>
    </p:spTree>
    <p:extLst>
      <p:ext uri="{BB962C8B-B14F-4D97-AF65-F5344CB8AC3E}">
        <p14:creationId xmlns:p14="http://schemas.microsoft.com/office/powerpoint/2010/main" val="4281056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92145-5B6E-A1F5-711C-FB9CC630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365125"/>
            <a:ext cx="107950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Why Engage in Wastewater Permitting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41659-83EE-85F6-2D10-2DB87D17D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690688"/>
            <a:ext cx="471353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Have your voice </a:t>
            </a:r>
            <a:r>
              <a:rPr lang="en-US" b="1" dirty="0"/>
              <a:t>HEARD</a:t>
            </a:r>
          </a:p>
          <a:p>
            <a:pPr marL="0" indent="0">
              <a:buNone/>
            </a:pPr>
            <a:r>
              <a:rPr lang="en-US" dirty="0"/>
              <a:t>Opportunity to ask questions and voice concerns associated with permit</a:t>
            </a:r>
          </a:p>
          <a:p>
            <a:r>
              <a:rPr lang="en-US" dirty="0"/>
              <a:t>Clarification on permit logistics</a:t>
            </a:r>
          </a:p>
          <a:p>
            <a:r>
              <a:rPr lang="en-US" dirty="0"/>
              <a:t>Nutrient concerns &amp; concentrations from wastewater effluent</a:t>
            </a:r>
          </a:p>
          <a:p>
            <a:r>
              <a:rPr lang="en-US" dirty="0"/>
              <a:t>Recommend improved measures</a:t>
            </a:r>
          </a:p>
          <a:p>
            <a:pPr lvl="1"/>
            <a:r>
              <a:rPr lang="en-US" dirty="0"/>
              <a:t>Beneficial Reuse, Higher-Class Wastewater Operator, etc. </a:t>
            </a:r>
          </a:p>
          <a:p>
            <a:pPr marL="0" indent="0">
              <a:buNone/>
            </a:pPr>
            <a:r>
              <a:rPr lang="en-US" dirty="0"/>
              <a:t>Hold TCEQ accountable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E25A76-3412-AAD5-F56C-3CDF34FAB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333" y="1749955"/>
            <a:ext cx="6537478" cy="421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98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7506F-9086-B683-ACE1-62DFC1BFC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45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TCEQ Wastewater Permitting Process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A80DB1-213F-64C6-674C-E3F6E0205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1394727"/>
            <a:ext cx="10947399" cy="5227544"/>
          </a:xfrm>
          <a:prstGeom prst="rect">
            <a:avLst/>
          </a:prstGeom>
        </p:spPr>
      </p:pic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4D165233-BEE8-2642-C957-1148349E1B00}"/>
              </a:ext>
            </a:extLst>
          </p:cNvPr>
          <p:cNvCxnSpPr>
            <a:cxnSpLocks/>
          </p:cNvCxnSpPr>
          <p:nvPr/>
        </p:nvCxnSpPr>
        <p:spPr>
          <a:xfrm rot="5400000">
            <a:off x="3989295" y="3998263"/>
            <a:ext cx="4213413" cy="663387"/>
          </a:xfrm>
          <a:prstGeom prst="bentConnector3">
            <a:avLst>
              <a:gd name="adj1" fmla="val 3936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87CDB7-F7D0-CC76-F5C2-9F54BA14E30F}"/>
              </a:ext>
            </a:extLst>
          </p:cNvPr>
          <p:cNvCxnSpPr/>
          <p:nvPr/>
        </p:nvCxnSpPr>
        <p:spPr>
          <a:xfrm>
            <a:off x="8801100" y="2223250"/>
            <a:ext cx="0" cy="42134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222E65F-F236-9A99-AC11-91323847B8D6}"/>
              </a:ext>
            </a:extLst>
          </p:cNvPr>
          <p:cNvSpPr txBox="1"/>
          <p:nvPr/>
        </p:nvSpPr>
        <p:spPr>
          <a:xfrm>
            <a:off x="3135410" y="2979182"/>
            <a:ext cx="154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Phase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CFC499-BF95-1134-E6A9-D41BB324B1DA}"/>
              </a:ext>
            </a:extLst>
          </p:cNvPr>
          <p:cNvSpPr txBox="1"/>
          <p:nvPr/>
        </p:nvSpPr>
        <p:spPr>
          <a:xfrm>
            <a:off x="6842872" y="2979182"/>
            <a:ext cx="154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Phase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48B84A-E666-267E-E6F2-54FE6E6B13B3}"/>
              </a:ext>
            </a:extLst>
          </p:cNvPr>
          <p:cNvSpPr txBox="1"/>
          <p:nvPr/>
        </p:nvSpPr>
        <p:spPr>
          <a:xfrm>
            <a:off x="9344025" y="2979182"/>
            <a:ext cx="154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Phase 3</a:t>
            </a:r>
          </a:p>
        </p:txBody>
      </p:sp>
    </p:spTree>
    <p:extLst>
      <p:ext uri="{BB962C8B-B14F-4D97-AF65-F5344CB8AC3E}">
        <p14:creationId xmlns:p14="http://schemas.microsoft.com/office/powerpoint/2010/main" val="276914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73D38-437B-0C04-5750-D9B71C4DF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1: Permit Reviewing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4DF71B-1B2F-DF1B-3C07-5D455C0C7E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6158" y="1605816"/>
            <a:ext cx="5409842" cy="4689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Administrative Review</a:t>
            </a:r>
          </a:p>
          <a:p>
            <a:r>
              <a:rPr lang="en-US" dirty="0"/>
              <a:t>Verifies all submitted information is present. </a:t>
            </a:r>
          </a:p>
          <a:p>
            <a:r>
              <a:rPr lang="en-US" dirty="0"/>
              <a:t>Enters Notice of Receipt of Application and Intent to Obtain Permit (NORI) upon completion</a:t>
            </a:r>
          </a:p>
          <a:p>
            <a:pPr lvl="1"/>
            <a:r>
              <a:rPr lang="en-US" dirty="0"/>
              <a:t>First Public Notice, First opportunity to submit public comments. </a:t>
            </a:r>
          </a:p>
          <a:p>
            <a:pPr marL="0" indent="0">
              <a:buNone/>
            </a:pPr>
            <a:r>
              <a:rPr lang="en-US" dirty="0"/>
              <a:t>Technical Review</a:t>
            </a:r>
          </a:p>
          <a:p>
            <a:r>
              <a:rPr lang="en-US" dirty="0"/>
              <a:t>TCEQ staff review of state and federal regulatory requirements</a:t>
            </a:r>
          </a:p>
          <a:p>
            <a:r>
              <a:rPr lang="en-US" dirty="0"/>
              <a:t>Enters Notice of Application and Preliminary Decision (NAPD) upon completion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97F69E-F960-4272-3AA1-9F14A45635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13619" r="47205"/>
          <a:stretch/>
        </p:blipFill>
        <p:spPr>
          <a:xfrm>
            <a:off x="6192715" y="1717314"/>
            <a:ext cx="5720862" cy="446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96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73D38-437B-0C04-5750-D9B71C4DF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46" y="365125"/>
            <a:ext cx="11421208" cy="1325563"/>
          </a:xfrm>
        </p:spPr>
        <p:txBody>
          <a:bodyPr>
            <a:normAutofit/>
          </a:bodyPr>
          <a:lstStyle/>
          <a:p>
            <a:r>
              <a:rPr lang="en-US" dirty="0"/>
              <a:t>Phase 2: Draft Permit &amp; Public Meeting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4DF71B-1B2F-DF1B-3C07-5D455C0C7E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6353" y="1597024"/>
            <a:ext cx="5301761" cy="46718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NAPD Phase</a:t>
            </a:r>
          </a:p>
          <a:p>
            <a:r>
              <a:rPr lang="en-US" dirty="0"/>
              <a:t>Second Opportunity for Public Comment </a:t>
            </a:r>
          </a:p>
          <a:p>
            <a:r>
              <a:rPr lang="en-US" dirty="0"/>
              <a:t>A draft permit gets issued based off of application information and TCEQ Review</a:t>
            </a:r>
          </a:p>
          <a:p>
            <a:r>
              <a:rPr lang="en-US" dirty="0"/>
              <a:t>Critical Step: Public involvement influences next steps</a:t>
            </a:r>
          </a:p>
          <a:p>
            <a:pPr lvl="1"/>
            <a:r>
              <a:rPr lang="en-US" dirty="0"/>
              <a:t>30 day deadline from the last publication date of the NAPD Technical Review</a:t>
            </a:r>
          </a:p>
          <a:p>
            <a:pPr lvl="1"/>
            <a:r>
              <a:rPr lang="en-US" dirty="0"/>
              <a:t>Moves to public meeting or final permit decision </a:t>
            </a:r>
          </a:p>
          <a:p>
            <a:pPr lvl="1"/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97F69E-F960-4272-3AA1-9F14A45635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47910" t="42833" r="23234"/>
          <a:stretch/>
        </p:blipFill>
        <p:spPr>
          <a:xfrm>
            <a:off x="770917" y="1597024"/>
            <a:ext cx="4858965" cy="459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64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73D38-437B-0C04-5750-D9B71C4DF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46" y="365125"/>
            <a:ext cx="11421208" cy="1325563"/>
          </a:xfrm>
        </p:spPr>
        <p:txBody>
          <a:bodyPr>
            <a:normAutofit/>
          </a:bodyPr>
          <a:lstStyle/>
          <a:p>
            <a:r>
              <a:rPr lang="en-US" dirty="0"/>
              <a:t>Phase 2: Draft Permit &amp; Public Meeting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4DF71B-1B2F-DF1B-3C07-5D455C0C7E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4592" y="1597025"/>
            <a:ext cx="5301761" cy="467189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300" dirty="0"/>
              <a:t>Public Meeting</a:t>
            </a:r>
          </a:p>
          <a:p>
            <a:r>
              <a:rPr lang="en-US" sz="3200" dirty="0"/>
              <a:t>Enable the public to learn about the application, ask questions of the applicant and the TCEQ, and offer formal comments. </a:t>
            </a:r>
          </a:p>
          <a:p>
            <a:r>
              <a:rPr lang="en-US" sz="3200" dirty="0"/>
              <a:t>No decision to approve or deny an application is made at a public meeting.</a:t>
            </a:r>
          </a:p>
          <a:p>
            <a:pPr marL="0" indent="0">
              <a:buNone/>
            </a:pPr>
            <a:r>
              <a:rPr lang="en-US" sz="3300" dirty="0"/>
              <a:t>2 Main Events during a Public Meeting:</a:t>
            </a:r>
          </a:p>
          <a:p>
            <a:r>
              <a:rPr lang="en-US" sz="3200" dirty="0"/>
              <a:t>1) Informal Q&amp;A</a:t>
            </a:r>
          </a:p>
          <a:p>
            <a:r>
              <a:rPr lang="en-US" sz="3200" dirty="0"/>
              <a:t>2) Formal Comments for TCEQ Record</a:t>
            </a:r>
          </a:p>
          <a:p>
            <a:pPr lvl="1"/>
            <a:r>
              <a:rPr lang="en-US" sz="2500" u="sng" dirty="0"/>
              <a:t>Most important event of the meeting</a:t>
            </a:r>
          </a:p>
          <a:p>
            <a:endParaRPr lang="en-US" u="sn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C98B1A-95A2-D591-1B47-C04672E8A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0846" y="1690688"/>
            <a:ext cx="560656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Note: A public meeting is not a requirement in the TPDES process. TCEQ will hold a meeting if: </a:t>
            </a:r>
          </a:p>
          <a:p>
            <a:r>
              <a:rPr lang="en-US" sz="2400" dirty="0"/>
              <a:t>A) A legislator from the area requests one, or</a:t>
            </a:r>
          </a:p>
          <a:p>
            <a:r>
              <a:rPr lang="en-US" sz="2400" dirty="0"/>
              <a:t>B) There is significant interest in an application</a:t>
            </a:r>
          </a:p>
          <a:p>
            <a:r>
              <a:rPr lang="en-US" sz="2400" dirty="0"/>
              <a:t>A request for a public meeting must  be submitted to TCEQ and specify that it is a request for a “public meeting.”</a:t>
            </a:r>
          </a:p>
          <a:p>
            <a:r>
              <a:rPr lang="en-US" sz="2400" dirty="0"/>
              <a:t>Once public meeting is concluded, </a:t>
            </a:r>
            <a:r>
              <a:rPr lang="en-US" sz="2400" u="sng" dirty="0"/>
              <a:t>public comment period ends</a:t>
            </a:r>
          </a:p>
        </p:txBody>
      </p:sp>
    </p:spTree>
    <p:extLst>
      <p:ext uri="{BB962C8B-B14F-4D97-AF65-F5344CB8AC3E}">
        <p14:creationId xmlns:p14="http://schemas.microsoft.com/office/powerpoint/2010/main" val="507781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73D38-437B-0C04-5750-D9B71C4DF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3: TCEQ Decision &amp; Hearing(s)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4DF71B-1B2F-DF1B-3C07-5D455C0C7E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6158" y="1605816"/>
            <a:ext cx="5409842" cy="4689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TCEQ Decision</a:t>
            </a:r>
          </a:p>
          <a:p>
            <a:r>
              <a:rPr lang="en-US" dirty="0"/>
              <a:t>After public comment period concludes, TCEQ staff develops a Response to Comments (RTC)</a:t>
            </a:r>
          </a:p>
          <a:p>
            <a:r>
              <a:rPr lang="en-US" dirty="0"/>
              <a:t>RTC answers all comments addressed in written comments and formal comments during public meeting (if applicable)</a:t>
            </a:r>
          </a:p>
          <a:p>
            <a:r>
              <a:rPr lang="en-US" dirty="0"/>
              <a:t>RTC highlights any changes made to the TPDES draft permit</a:t>
            </a:r>
          </a:p>
          <a:p>
            <a:r>
              <a:rPr lang="en-US" dirty="0"/>
              <a:t>RTC gets sent out to mailing list and all commenters</a:t>
            </a:r>
          </a:p>
          <a:p>
            <a:pPr marL="0" indent="0">
              <a:buNone/>
            </a:pPr>
            <a:r>
              <a:rPr lang="en-US" dirty="0"/>
              <a:t>Note: This provides the </a:t>
            </a:r>
            <a:r>
              <a:rPr lang="en-US" u="sng" dirty="0"/>
              <a:t>final</a:t>
            </a:r>
            <a:r>
              <a:rPr lang="en-US" dirty="0"/>
              <a:t> 30-day period to protest TCEQ decision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97F69E-F960-4272-3AA1-9F14A45635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65074" t="44440" r="955" b="364"/>
          <a:stretch/>
        </p:blipFill>
        <p:spPr>
          <a:xfrm>
            <a:off x="6474693" y="1714989"/>
            <a:ext cx="5250578" cy="407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68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73D38-437B-0C04-5750-D9B71C4DF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3: TCEQ Decision &amp; Hearing(s)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4DF71B-1B2F-DF1B-3C07-5D455C0C7E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0631" y="2118946"/>
            <a:ext cx="5445369" cy="348175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Once TCEQ decision has been released, three possible ways to contest: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Request a contested case hearing,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Request a reconsideration, 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Move to overturn it</a:t>
            </a:r>
          </a:p>
          <a:p>
            <a:pPr marL="0" indent="0">
              <a:buNone/>
            </a:pPr>
            <a:r>
              <a:rPr lang="en-US" dirty="0"/>
              <a:t>Note: Only persons/groups who submitted timely comments during the public comment process can request a contested case hearing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08E36E-9374-4532-85E6-E6D49F05F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40" y="1605815"/>
            <a:ext cx="5347552" cy="49884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Contested Case Hearing </a:t>
            </a:r>
          </a:p>
          <a:p>
            <a:r>
              <a:rPr lang="en-US" dirty="0"/>
              <a:t>A civil-like trial that brings plaintiffs (affected parties) and defendants (applicant) to the table for discussion on the TPDES permit. </a:t>
            </a:r>
          </a:p>
          <a:p>
            <a:pPr lvl="1"/>
            <a:r>
              <a:rPr lang="en-US" dirty="0"/>
              <a:t>Hearing conducted by the State Office of Administrative Hearings (SOAH)</a:t>
            </a:r>
          </a:p>
          <a:p>
            <a:r>
              <a:rPr lang="en-US" dirty="0"/>
              <a:t>All affected parties need to be approved by TCEQ Commissioners via written request within 30 days of the date the final decision letter gets mailed</a:t>
            </a:r>
          </a:p>
          <a:p>
            <a:pPr marL="0" indent="0">
              <a:buNone/>
            </a:pPr>
            <a:r>
              <a:rPr lang="en-US" dirty="0"/>
              <a:t>Affected Party: an individual/group that has a personal interest in the permit and would be adversely affect </a:t>
            </a:r>
            <a:r>
              <a:rPr lang="en-US" u="sng" dirty="0"/>
              <a:t>in a manner not common to the general public</a:t>
            </a:r>
          </a:p>
        </p:txBody>
      </p:sp>
    </p:spTree>
    <p:extLst>
      <p:ext uri="{BB962C8B-B14F-4D97-AF65-F5344CB8AC3E}">
        <p14:creationId xmlns:p14="http://schemas.microsoft.com/office/powerpoint/2010/main" val="2097220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CD26A-4122-0D10-22B9-C27E16D9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3: TCEQ Decision &amp; Hearing(s)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94F426-951C-92D0-1301-9088AA217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054" y="1690688"/>
            <a:ext cx="5632938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Required information for a successful contested case hearing request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requestor’s name, physical address, and daytime phone number.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permit application name and number: The Villages at Grape Creek, #WQ0016363001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b="1" dirty="0"/>
              <a:t>written statement </a:t>
            </a:r>
            <a:r>
              <a:rPr lang="en-US" dirty="0"/>
              <a:t>requesting a contested case hearing (hearing) and affected party status.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location of the requestor’s home, business, or property that is affected and its distance from the proposed facility. 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D8AEE38-6E5B-1351-C91E-AD7E1EA647CB}"/>
              </a:ext>
            </a:extLst>
          </p:cNvPr>
          <p:cNvSpPr txBox="1">
            <a:spLocks/>
          </p:cNvSpPr>
          <p:nvPr/>
        </p:nvSpPr>
        <p:spPr>
          <a:xfrm>
            <a:off x="6180992" y="1690688"/>
            <a:ext cx="56329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en-US" dirty="0"/>
              <a:t>A detailed explanation of how the requestor qualifies as an affected party (list reasons that are not common to the general public).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/>
              <a:t>Any relevant factual evidence, such as the information in the application, photos, complaint logs, videos, etc.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/>
              <a:t>A list of disputed factual issues that the requestor would like to raise as part of a contested case hearing. </a:t>
            </a:r>
          </a:p>
          <a:p>
            <a:pPr lvl="1"/>
            <a:r>
              <a:rPr lang="en-US" dirty="0"/>
              <a:t>Based off comments requestor submitted and utilizing language from the TCEQ RTC. </a:t>
            </a:r>
          </a:p>
        </p:txBody>
      </p:sp>
    </p:spTree>
    <p:extLst>
      <p:ext uri="{BB962C8B-B14F-4D97-AF65-F5344CB8AC3E}">
        <p14:creationId xmlns:p14="http://schemas.microsoft.com/office/powerpoint/2010/main" val="131303137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908</Words>
  <Application>Microsoft Office PowerPoint</Application>
  <PresentationFormat>Widescreen</PresentationFormat>
  <Paragraphs>94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Corbel</vt:lpstr>
      <vt:lpstr>Depth</vt:lpstr>
      <vt:lpstr>Overview of  TCEQ Permitting: Wastewater Permits</vt:lpstr>
      <vt:lpstr>Why Engage in Wastewater Permitting</vt:lpstr>
      <vt:lpstr>TCEQ Wastewater Permitting Process</vt:lpstr>
      <vt:lpstr>Phase 1: Permit Reviewing</vt:lpstr>
      <vt:lpstr>Phase 2: Draft Permit &amp; Public Meeting</vt:lpstr>
      <vt:lpstr>Phase 2: Draft Permit &amp; Public Meeting</vt:lpstr>
      <vt:lpstr>Phase 3: TCEQ Decision &amp; Hearing(s)</vt:lpstr>
      <vt:lpstr>Phase 3: TCEQ Decision &amp; Hearing(s)</vt:lpstr>
      <vt:lpstr>Phase 3: TCEQ Decision &amp; Hearing(s)</vt:lpstr>
      <vt:lpstr>Next Steps: Public Engagement &amp; Fundraising</vt:lpstr>
      <vt:lpstr>Questions? Thanks!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Greater Edwards  Aquifer Alliance</dc:title>
  <dc:creator>Nathan Glavy</dc:creator>
  <cp:lastModifiedBy>Nathan Glavy</cp:lastModifiedBy>
  <cp:revision>15</cp:revision>
  <dcterms:created xsi:type="dcterms:W3CDTF">2024-03-12T19:30:51Z</dcterms:created>
  <dcterms:modified xsi:type="dcterms:W3CDTF">2024-07-26T21:01:15Z</dcterms:modified>
</cp:coreProperties>
</file>